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53"/>
  </p:notesMasterIdLst>
  <p:handoutMasterIdLst>
    <p:handoutMasterId r:id="rId54"/>
  </p:handoutMasterIdLst>
  <p:sldIdLst>
    <p:sldId id="272" r:id="rId2"/>
    <p:sldId id="345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278" r:id="rId13"/>
    <p:sldId id="279" r:id="rId14"/>
    <p:sldId id="661" r:id="rId15"/>
    <p:sldId id="662" r:id="rId16"/>
    <p:sldId id="663" r:id="rId17"/>
    <p:sldId id="664" r:id="rId18"/>
    <p:sldId id="336" r:id="rId19"/>
    <p:sldId id="261" r:id="rId20"/>
    <p:sldId id="337" r:id="rId21"/>
    <p:sldId id="335" r:id="rId22"/>
    <p:sldId id="317" r:id="rId23"/>
    <p:sldId id="341" r:id="rId24"/>
    <p:sldId id="339" r:id="rId25"/>
    <p:sldId id="340" r:id="rId26"/>
    <p:sldId id="318" r:id="rId27"/>
    <p:sldId id="342" r:id="rId28"/>
    <p:sldId id="319" r:id="rId29"/>
    <p:sldId id="320" r:id="rId30"/>
    <p:sldId id="321" r:id="rId31"/>
    <p:sldId id="322" r:id="rId32"/>
    <p:sldId id="323" r:id="rId33"/>
    <p:sldId id="324" r:id="rId34"/>
    <p:sldId id="282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7" r:id="rId44"/>
    <p:sldId id="300" r:id="rId45"/>
    <p:sldId id="301" r:id="rId46"/>
    <p:sldId id="338" r:id="rId47"/>
    <p:sldId id="302" r:id="rId48"/>
    <p:sldId id="303" r:id="rId49"/>
    <p:sldId id="304" r:id="rId50"/>
    <p:sldId id="343" r:id="rId51"/>
    <p:sldId id="344" r:id="rId52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51" autoAdjust="0"/>
    <p:restoredTop sz="94724" autoAdjust="0"/>
  </p:normalViewPr>
  <p:slideViewPr>
    <p:cSldViewPr>
      <p:cViewPr varScale="1">
        <p:scale>
          <a:sx n="81" d="100"/>
          <a:sy n="81" d="100"/>
        </p:scale>
        <p:origin x="10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2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A06F05-BCF7-41AA-AC13-840AC442A6A1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7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7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0EA31-4EF4-445E-AF7B-38F23A081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30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/>
          <a:lstStyle>
            <a:lvl1pPr algn="r">
              <a:defRPr sz="1200"/>
            </a:lvl1pPr>
          </a:lstStyle>
          <a:p>
            <a:fld id="{F0DC8F8D-1979-4E49-8377-A0C8531EFC42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8500"/>
            <a:ext cx="46466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7" tIns="46219" rIns="92437" bIns="4621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37" tIns="46219" rIns="92437" bIns="462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37" tIns="46219" rIns="92437" bIns="46219" rtlCol="0" anchor="b"/>
          <a:lstStyle>
            <a:lvl1pPr algn="r">
              <a:defRPr sz="1200"/>
            </a:lvl1pPr>
          </a:lstStyle>
          <a:p>
            <a:fld id="{EC05093A-F286-40CE-B75E-3FFC82ED9E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964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Conformational Sampling is extremely important for the Structure</a:t>
            </a:r>
            <a:r>
              <a:rPr lang="en-US" baseline="0" dirty="0"/>
              <a:t> Prediction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66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277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BD4F7-4992-4716-9579-7AC1BBAC794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24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AU"/>
              <a:t>Can mention: </a:t>
            </a:r>
            <a:r>
              <a:rPr lang="en-AU" b="1" u="sng"/>
              <a:t>Gene</a:t>
            </a:r>
            <a:r>
              <a:rPr lang="en-AU"/>
              <a:t> is the segment of chromosome</a:t>
            </a:r>
          </a:p>
          <a:p>
            <a:pPr eaLnBrk="1" hangingPunct="1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950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A45516-F11D-4D43-891D-0E0DE11A871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24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AU" dirty="0"/>
              <a:t>RWS: Parents are selected according to their fitness. The better the chromosomes are, the more chances to be selected they have. Imagine a </a:t>
            </a:r>
            <a:r>
              <a:rPr lang="en-AU" b="1" dirty="0"/>
              <a:t>roulette wheel</a:t>
            </a:r>
            <a:r>
              <a:rPr lang="en-AU" dirty="0"/>
              <a:t> where are placed all chromosomes in the population, every has its place big accordingly to its fitness function, like on the following picture. </a:t>
            </a:r>
          </a:p>
        </p:txBody>
      </p:sp>
    </p:spTree>
    <p:extLst>
      <p:ext uri="{BB962C8B-B14F-4D97-AF65-F5344CB8AC3E}">
        <p14:creationId xmlns:p14="http://schemas.microsoft.com/office/powerpoint/2010/main" val="2970701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https://www.mathworks.com/matlabcentral/answers/301883-code-for-plotting-sphere-function</a:t>
            </a:r>
          </a:p>
          <a:p>
            <a:endParaRPr lang="en-US" dirty="0"/>
          </a:p>
          <a:p>
            <a:r>
              <a:rPr lang="en-US" dirty="0"/>
              <a:t>1: Sphere function, when d = 2</a:t>
            </a:r>
          </a:p>
          <a:p>
            <a:r>
              <a:rPr lang="en-US" dirty="0"/>
              <a:t>x1=[-10:1:10];</a:t>
            </a:r>
          </a:p>
          <a:p>
            <a:r>
              <a:rPr lang="en-US" dirty="0"/>
              <a:t>x2=[-10:1:10];</a:t>
            </a:r>
          </a:p>
          <a:p>
            <a:r>
              <a:rPr lang="en-US" dirty="0"/>
              <a:t>[X1,X2]=</a:t>
            </a:r>
            <a:r>
              <a:rPr lang="en-US" dirty="0" err="1"/>
              <a:t>meshgrid</a:t>
            </a:r>
            <a:r>
              <a:rPr lang="en-US" dirty="0"/>
              <a:t>(x1,x2);</a:t>
            </a:r>
          </a:p>
          <a:p>
            <a:r>
              <a:rPr lang="en-US" dirty="0" err="1"/>
              <a:t>Fx</a:t>
            </a:r>
            <a:r>
              <a:rPr lang="en-US" dirty="0"/>
              <a:t>=X1.^2+X2.^2;</a:t>
            </a:r>
          </a:p>
          <a:p>
            <a:r>
              <a:rPr lang="en-US" dirty="0"/>
              <a:t>surf(</a:t>
            </a:r>
            <a:r>
              <a:rPr lang="en-US" dirty="0" err="1"/>
              <a:t>Fx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47E0-AEBB-E840-BDD8-2436C83FF7E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4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47E0-AEBB-E840-BDD8-2436C83FF7E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42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Ref: https://science.sciencemag.org/content/338/6110/1042/F3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47E0-AEBB-E840-BDD8-2436C83FF7E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90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7347E0-AEBB-E840-BDD8-2436C83FF7E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54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Imagine how much effort and computing efficiency we will require here</a:t>
            </a:r>
            <a:r>
              <a:rPr lang="en-US" baseline="0" dirty="0"/>
              <a:t> as well as for the real protein structure prediction</a:t>
            </a:r>
            <a:r>
              <a:rPr lang="en-US" dirty="0"/>
              <a:t>!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50984" indent="-28884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55361" indent="-23107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17505" indent="-23107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79650" indent="-23107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41795" indent="-23107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03939" indent="-23107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66084" indent="-23107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928228" indent="-23107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15725C31-7C53-4912-9ED5-CA9C561BE5D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68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AU"/>
              <a:t>IIIS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D2280-DEA0-44C9-BF8F-544DD0285421}" type="slidenum">
              <a:rPr lang="en-AU"/>
              <a:pPr/>
              <a:t>20</a:t>
            </a:fld>
            <a:endParaRPr lang="en-AU"/>
          </a:p>
        </p:txBody>
      </p:sp>
      <p:sp>
        <p:nvSpPr>
          <p:cNvPr id="523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76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23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469" y="4415532"/>
            <a:ext cx="5502879" cy="418360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429" tIns="43714" rIns="87429" bIns="4371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93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CBD4F7-4992-4716-9579-7AC1BBAC794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24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AU" b="1" u="sng" dirty="0"/>
              <a:t>Gene</a:t>
            </a:r>
            <a:r>
              <a:rPr lang="en-AU" dirty="0"/>
              <a:t> is the segment of a chromosome</a:t>
            </a:r>
          </a:p>
          <a:p>
            <a:pPr eaLnBrk="1" hangingPunct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4456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6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93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80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483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167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809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1</a:t>
            </a:r>
            <a:r>
              <a:rPr lang="en-US" baseline="30000" dirty="0"/>
              <a:t>st</a:t>
            </a:r>
            <a:r>
              <a:rPr lang="en-US" baseline="0" dirty="0"/>
              <a:t> equation is saying the higher the order of scheme the low the existence probability and to compute that we obviously have to take the product.</a:t>
            </a:r>
          </a:p>
          <a:p>
            <a:r>
              <a:rPr lang="en-US" baseline="0" dirty="0"/>
              <a:t>The more product we take the lesser the probability of existence becomes.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08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2C7B37-7DB1-4A56-B458-E41BD6F73B7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24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AU"/>
              <a:t>assume that the conformations of all the chromosomes having the same fitness are same, i.e. . So, the same outcome will be achieved by selecting any of these for operations such as crossover or mutation. Now consider the fitness based proportional pie-chart, shown in Figure 3.2 (b), where fitness 5 occupies 68% in total, so the probability of a rolling marble randomly selecting a pie slot having fitness 5 can be expressed as . The effective </a:t>
            </a:r>
            <a:r>
              <a:rPr lang="en-AU" i="1"/>
              <a:t>selection</a:t>
            </a:r>
            <a:r>
              <a:rPr lang="en-AU"/>
              <a:t> probabilities for, (or or or ,  and  are thus 7/30, 20/30, 2/30 and 1/30 respectively. The fallacy in this example is that the selection probability of a chromosome having fitness 5 is actually higher than a chromosome having fitness 7 which is not reflected by Equation 1. </a:t>
            </a:r>
          </a:p>
        </p:txBody>
      </p:sp>
    </p:spTree>
    <p:extLst>
      <p:ext uri="{BB962C8B-B14F-4D97-AF65-F5344CB8AC3E}">
        <p14:creationId xmlns:p14="http://schemas.microsoft.com/office/powerpoint/2010/main" val="3154213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5040A4-2167-4331-8463-6AAA84D5410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24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937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80CA03-0CC5-4963-9582-EFEF5B512ADE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24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3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267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243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39E1CD-66F2-4BC6-9F87-657D71EF83AF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24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03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62A3C6-26A4-43FC-A7B4-E7B5C459EC3E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24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48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2437F1-17D3-4F1F-A852-1865B15C406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24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139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389DB6-3157-4430-AA35-ADCF6D6E3DC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7600" y="696913"/>
            <a:ext cx="4648200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3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329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6C164F-0596-430F-80CF-EB664ECC1CB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7600" y="696913"/>
            <a:ext cx="4648200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3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17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38F84A-7712-4732-8B7B-88A7B1024A45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17600" y="696913"/>
            <a:ext cx="4648200" cy="348773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9974" y="4416101"/>
            <a:ext cx="5501866" cy="418399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04" tIns="46203" rIns="92404" bIns="46203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07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161469-7DB1-47B0-B89B-F2D04A21233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13" tIns="46207" rIns="92413" bIns="46207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34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72D36-FBDE-43B8-9B32-5A87D362E9D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13" tIns="46207" rIns="92413" bIns="46207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8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98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514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030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224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8E58B6-B804-44C1-B3EE-3EC1F008772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13" tIns="46207" rIns="92413" bIns="46207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629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270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3565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680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105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102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4739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5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9518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95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02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8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Defs</a:t>
            </a:r>
            <a:r>
              <a:rPr lang="en-US" dirty="0"/>
              <a:t>: </a:t>
            </a:r>
          </a:p>
          <a:p>
            <a:r>
              <a:rPr lang="en-US" b="1" u="sng" dirty="0"/>
              <a:t>Hyperparameter</a:t>
            </a:r>
            <a:r>
              <a:rPr lang="en-US" dirty="0"/>
              <a:t>: In machine learning, a hyperparameter is a parameter whose value is set before the learning process begins. By contrast, the values of other parameters are derived via training.</a:t>
            </a:r>
          </a:p>
          <a:p>
            <a:endParaRPr lang="en-US" dirty="0"/>
          </a:p>
          <a:p>
            <a:r>
              <a:rPr lang="en-US" b="1" u="sng" dirty="0"/>
              <a:t>Metaheuristic</a:t>
            </a:r>
            <a:r>
              <a:rPr lang="en-US" dirty="0"/>
              <a:t>: A metaheuristic is a higher-level procedure or heuristic designed to find, generate, or select a heuristic</a:t>
            </a:r>
          </a:p>
          <a:p>
            <a:endParaRPr lang="en-US" dirty="0"/>
          </a:p>
          <a:p>
            <a:r>
              <a:rPr lang="en-US" b="1" u="sng" dirty="0"/>
              <a:t>Heuristic:</a:t>
            </a:r>
            <a:r>
              <a:rPr lang="en-US" b="0" u="none" dirty="0"/>
              <a:t> Heuristic is any approach to problem solving or self-discovery that employs a practical method, not guaranteed to be optimal, perfect, or rational, but instead sufficient for reaching an immediate goal.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89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Notation</a:t>
            </a:r>
            <a:r>
              <a:rPr lang="en-US" dirty="0"/>
              <a:t>: x </a:t>
            </a:r>
            <a:r>
              <a:rPr lang="en-US" dirty="0">
                <a:sym typeface="Symbol" panose="05050102010706020507" pitchFamily="18" charset="2"/>
              </a:rPr>
              <a:t> [0,1)</a:t>
            </a:r>
            <a:r>
              <a:rPr lang="en-US" baseline="0" dirty="0">
                <a:sym typeface="Symbol" panose="05050102010706020507" pitchFamily="18" charset="2"/>
              </a:rPr>
              <a:t> =&gt; 0  x &lt;1  [Note: if there were, x=1 condition, then there will be no use to evaluate right side of the inequality equation of the else condition; </a:t>
            </a:r>
          </a:p>
          <a:p>
            <a:r>
              <a:rPr lang="en-US" baseline="0" dirty="0">
                <a:sym typeface="Symbol" panose="05050102010706020507" pitchFamily="18" charset="2"/>
              </a:rPr>
              <a:t>                                                      but for ‘0’ it is possible to have ‘0’ generated from right side to be compared ]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the else condition f(</a:t>
            </a:r>
            <a:r>
              <a:rPr lang="en-US" dirty="0" err="1"/>
              <a:t>vc</a:t>
            </a:r>
            <a:r>
              <a:rPr lang="en-US" dirty="0"/>
              <a:t>) &gt; f(</a:t>
            </a:r>
            <a:r>
              <a:rPr lang="en-US" dirty="0" err="1"/>
              <a:t>vn</a:t>
            </a:r>
            <a:r>
              <a:rPr lang="en-US" dirty="0"/>
              <a:t>)</a:t>
            </a:r>
            <a:r>
              <a:rPr lang="en-US" baseline="0" dirty="0"/>
              <a:t> [i.e.; the current is better than the new solution]</a:t>
            </a:r>
          </a:p>
          <a:p>
            <a:endParaRPr lang="en-US" baseline="0" dirty="0"/>
          </a:p>
          <a:p>
            <a:r>
              <a:rPr lang="en-US" baseline="0" dirty="0"/>
              <a:t>So, if r=[f(</a:t>
            </a:r>
            <a:r>
              <a:rPr lang="en-US" baseline="0" dirty="0" err="1"/>
              <a:t>vn</a:t>
            </a:r>
            <a:r>
              <a:rPr lang="en-US" baseline="0" dirty="0"/>
              <a:t>)-f(</a:t>
            </a:r>
            <a:r>
              <a:rPr lang="en-US" baseline="0" dirty="0" err="1"/>
              <a:t>vc</a:t>
            </a:r>
            <a:r>
              <a:rPr lang="en-US" baseline="0" dirty="0"/>
              <a:t>)], r is always negative. And, if T is relatively higher (compare to T’s other possible values), then the “e^[r/T]” will be relatively higher. </a:t>
            </a:r>
          </a:p>
          <a:p>
            <a:endParaRPr lang="en-US" baseline="0" dirty="0"/>
          </a:p>
          <a:p>
            <a:r>
              <a:rPr lang="en-US" baseline="0" dirty="0"/>
              <a:t>For example, with r=-11, and T=20 and T=100, we will respectively have, </a:t>
            </a:r>
          </a:p>
          <a:p>
            <a:r>
              <a:rPr lang="en-US" baseline="0" dirty="0"/>
              <a:t>      (e^(-11/20)) and (e^(-11/100)) </a:t>
            </a:r>
          </a:p>
          <a:p>
            <a:r>
              <a:rPr lang="en-US" baseline="0" dirty="0"/>
              <a:t>or, (e^-0.55) and (e^-0.11) </a:t>
            </a:r>
          </a:p>
          <a:p>
            <a:r>
              <a:rPr lang="en-US" baseline="0" dirty="0"/>
              <a:t>or, (0.57694981) and (0.89 5834135).  </a:t>
            </a:r>
          </a:p>
          <a:p>
            <a:endParaRPr lang="en-US" baseline="0" dirty="0"/>
          </a:p>
          <a:p>
            <a:r>
              <a:rPr lang="en-US" baseline="0" dirty="0"/>
              <a:t>Note: when T = 20,  we have RHS = 0.57694981,</a:t>
            </a:r>
          </a:p>
          <a:p>
            <a:r>
              <a:rPr lang="en-US" baseline="0" dirty="0"/>
              <a:t>   and when T =100, we have RHS = 0.895834135.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093A-F286-40CE-B75E-3FFC82ED9E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68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13650" cy="17430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457200" y="6242050"/>
            <a:ext cx="2124075" cy="447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2971800" y="6248400"/>
            <a:ext cx="2886075" cy="447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IUPUI, USA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7467600" y="6242050"/>
            <a:ext cx="1209675" cy="447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EC634-D083-4647-AAFA-CBDFF56EEA6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7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9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Upload/Ant_Colony_Optimization.mp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48.png"/><Relationship Id="rId10" Type="http://schemas.openxmlformats.org/officeDocument/2006/relationships/image" Target="../media/image45.wmf"/><Relationship Id="rId4" Type="http://schemas.openxmlformats.org/officeDocument/2006/relationships/image" Target="../media/image42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47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8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13" Type="http://schemas.openxmlformats.org/officeDocument/2006/relationships/image" Target="../media/image101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6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wmf"/><Relationship Id="rId11" Type="http://schemas.openxmlformats.org/officeDocument/2006/relationships/image" Target="../media/image100.png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102.wmf"/><Relationship Id="rId10" Type="http://schemas.openxmlformats.org/officeDocument/2006/relationships/image" Target="../media/image99.wmf"/><Relationship Id="rId4" Type="http://schemas.openxmlformats.org/officeDocument/2006/relationships/image" Target="../media/image96.wmf"/><Relationship Id="rId9" Type="http://schemas.openxmlformats.org/officeDocument/2006/relationships/oleObject" Target="../embeddings/oleObject15.bin"/><Relationship Id="rId14" Type="http://schemas.openxmlformats.org/officeDocument/2006/relationships/oleObject" Target="../embeddings/oleObject17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82" y="2667000"/>
            <a:ext cx="7689850" cy="26574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Chapter 01:</a:t>
            </a:r>
            <a:br>
              <a:rPr lang="en-US" sz="5400" dirty="0"/>
            </a:br>
            <a:r>
              <a:rPr lang="en-US" dirty="0"/>
              <a:t>Evolution Programs </a:t>
            </a:r>
            <a:br>
              <a:rPr lang="en-US" dirty="0"/>
            </a:br>
            <a:r>
              <a:rPr lang="en-US" dirty="0"/>
              <a:t>for </a:t>
            </a:r>
            <a:br>
              <a:rPr lang="en-US" dirty="0"/>
            </a:br>
            <a:r>
              <a:rPr lang="en-US" sz="4000" dirty="0"/>
              <a:t>Sampling, Optimization and Searching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2528" y="240901"/>
            <a:ext cx="899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CSCI 4588/5588</a:t>
            </a:r>
          </a:p>
          <a:p>
            <a:pPr algn="ctr"/>
            <a:r>
              <a:rPr lang="en-US" sz="5400" dirty="0"/>
              <a:t>Machine Learning II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9400" y="577764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- Md Tamjidul Hoque</a:t>
            </a:r>
          </a:p>
        </p:txBody>
      </p:sp>
    </p:spTree>
    <p:extLst>
      <p:ext uri="{BB962C8B-B14F-4D97-AF65-F5344CB8AC3E}">
        <p14:creationId xmlns:p14="http://schemas.microsoft.com/office/powerpoint/2010/main" val="2883964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012"/>
            <a:ext cx="8229600" cy="59131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r"/>
            <a:r>
              <a:rPr lang="en-US" sz="4000" dirty="0"/>
              <a:t>… Solution by Searching using EPs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6324"/>
            <a:ext cx="89154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Simulated Annealing (SA) </a:t>
            </a:r>
          </a:p>
          <a:p>
            <a:r>
              <a:rPr lang="en-US" dirty="0"/>
              <a:t>Q: How can SA escape local minima?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5911" b="34521"/>
          <a:stretch/>
        </p:blipFill>
        <p:spPr>
          <a:xfrm>
            <a:off x="350108" y="1369829"/>
            <a:ext cx="7498492" cy="4282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2057400"/>
            <a:ext cx="8843947" cy="1374257"/>
          </a:xfrm>
          <a:prstGeom prst="rect">
            <a:avLst/>
          </a:prstGeom>
        </p:spPr>
      </p:pic>
      <p:sp>
        <p:nvSpPr>
          <p:cNvPr id="15" name="Flowchart: Connector 14"/>
          <p:cNvSpPr/>
          <p:nvPr/>
        </p:nvSpPr>
        <p:spPr>
          <a:xfrm>
            <a:off x="190500" y="1524000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76200" y="2240281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Connector 16"/>
          <p:cNvSpPr/>
          <p:nvPr/>
        </p:nvSpPr>
        <p:spPr>
          <a:xfrm>
            <a:off x="76200" y="3778696"/>
            <a:ext cx="45719" cy="45719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71600" y="6078574"/>
            <a:ext cx="7772400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i.e., the chances for acceptance are better than 50%.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AFECD-D2DB-49CB-B638-EBF0205EDF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b="16976"/>
          <a:stretch/>
        </p:blipFill>
        <p:spPr>
          <a:xfrm>
            <a:off x="380999" y="3680807"/>
            <a:ext cx="8345959" cy="16888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E5CF60E-A98E-4F59-B23E-6863E18E30E1}"/>
                  </a:ext>
                </a:extLst>
              </p:cNvPr>
              <p:cNvSpPr/>
              <p:nvPr/>
            </p:nvSpPr>
            <p:spPr>
              <a:xfrm>
                <a:off x="2895600" y="5488171"/>
                <a:ext cx="2056460" cy="471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20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= 0.57695,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E5CF60E-A98E-4F59-B23E-6863E18E3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488171"/>
                <a:ext cx="2056460" cy="471924"/>
              </a:xfrm>
              <a:prstGeom prst="rect">
                <a:avLst/>
              </a:prstGeom>
              <a:blipFill>
                <a:blip r:embed="rId6"/>
                <a:stretch>
                  <a:fillRect l="-2374" r="-2077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36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012"/>
            <a:ext cx="8229600" cy="59131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r"/>
            <a:r>
              <a:rPr lang="en-US" sz="4000" dirty="0"/>
              <a:t>… Solution by Searching using EPs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061" r="3696" b="6061"/>
          <a:stretch/>
        </p:blipFill>
        <p:spPr>
          <a:xfrm>
            <a:off x="101428" y="910501"/>
            <a:ext cx="8788743" cy="230993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7549" y="3144662"/>
            <a:ext cx="3491533" cy="3427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Pseudo code for Genetic Algorithm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0500" y="558201"/>
            <a:ext cx="26289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u="sng" dirty="0"/>
              <a:t>Genetic Algorithms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6773" y="3595054"/>
            <a:ext cx="906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Genetic algorithms (see Figure above), can maintain a population of strings. Two relatively poor strings, for example: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/>
          <a:srcRect l="15381" t="1" r="34629" b="-13843"/>
          <a:stretch/>
        </p:blipFill>
        <p:spPr>
          <a:xfrm>
            <a:off x="2740454" y="4000124"/>
            <a:ext cx="4385017" cy="83220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4834827"/>
            <a:ext cx="9067800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each of which evaluate to 4, can produce much better offspring (if the crossover point falls anywhere between the 5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the 12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position):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/>
          <a:srcRect l="13593" t="-2690" r="36418" b="10689"/>
          <a:stretch/>
        </p:blipFill>
        <p:spPr>
          <a:xfrm>
            <a:off x="2819400" y="5643147"/>
            <a:ext cx="4328725" cy="3329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/>
          <a:srcRect t="1" r="36552" b="17856"/>
          <a:stretch/>
        </p:blipFill>
        <p:spPr>
          <a:xfrm>
            <a:off x="352168" y="6099387"/>
            <a:ext cx="6503773" cy="3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0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543800" cy="636588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AU" sz="2800" b="1"/>
              <a:t>Genetic Algorithm (Basic)</a:t>
            </a:r>
            <a:r>
              <a:rPr lang="en-AU" sz="2800"/>
              <a:t> 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701040" y="807243"/>
            <a:ext cx="7848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AU" dirty="0"/>
              <a:t> </a:t>
            </a:r>
            <a:r>
              <a:rPr lang="en-AU" b="1" u="sng" dirty="0"/>
              <a:t>Major Components</a:t>
            </a:r>
            <a:r>
              <a:rPr lang="en-AU" dirty="0"/>
              <a:t>: Chromosomes, Population, Crossover, Mutation, …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743200" y="4724400"/>
            <a:ext cx="5867400" cy="1752600"/>
            <a:chOff x="2743200" y="4724400"/>
            <a:chExt cx="5867400" cy="1752600"/>
          </a:xfrm>
        </p:grpSpPr>
        <p:pic>
          <p:nvPicPr>
            <p:cNvPr id="22535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4740275"/>
              <a:ext cx="3581400" cy="135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6" name="Picture 8" descr="Mutation  Fig2_9b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4724400"/>
              <a:ext cx="1371600" cy="133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7" name="Text Box 9"/>
            <p:cNvSpPr txBox="1">
              <a:spLocks noChangeArrowheads="1"/>
            </p:cNvSpPr>
            <p:nvPr/>
          </p:nvSpPr>
          <p:spPr bwMode="auto">
            <a:xfrm>
              <a:off x="3657600" y="6172200"/>
              <a:ext cx="1676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AU" sz="1400" u="sng" dirty="0"/>
                <a:t>Crossover</a:t>
              </a:r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6934200" y="6096000"/>
              <a:ext cx="1676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AU" sz="1400" u="sng"/>
                <a:t>Mutation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73088" y="1383268"/>
            <a:ext cx="2417713" cy="3317796"/>
            <a:chOff x="173088" y="1383268"/>
            <a:chExt cx="2417713" cy="3317796"/>
          </a:xfrm>
        </p:grpSpPr>
        <p:pic>
          <p:nvPicPr>
            <p:cNvPr id="22533" name="Picture 5" descr="Coding fi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88" y="1710530"/>
              <a:ext cx="2209800" cy="1293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2" name="Rectangle 6"/>
            <p:cNvSpPr>
              <a:spLocks noChangeArrowheads="1"/>
            </p:cNvSpPr>
            <p:nvPr/>
          </p:nvSpPr>
          <p:spPr bwMode="auto">
            <a:xfrm>
              <a:off x="173089" y="3223736"/>
              <a:ext cx="2417712" cy="1477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AU" dirty="0"/>
                <a:t>Three different arrows are indicating </a:t>
              </a:r>
              <a:r>
                <a:rPr lang="en-AU" i="1" dirty="0"/>
                <a:t>Left</a:t>
              </a:r>
              <a:r>
                <a:rPr lang="en-AU" dirty="0"/>
                <a:t> (0), </a:t>
              </a:r>
              <a:r>
                <a:rPr lang="en-AU" i="1" dirty="0"/>
                <a:t>Right</a:t>
              </a:r>
              <a:r>
                <a:rPr lang="en-AU" dirty="0"/>
                <a:t> (1) and </a:t>
              </a:r>
              <a:r>
                <a:rPr lang="en-AU" i="1" dirty="0"/>
                <a:t>Forward</a:t>
              </a:r>
              <a:r>
                <a:rPr lang="en-AU" dirty="0"/>
                <a:t> (2). Encoded </a:t>
              </a:r>
              <a:r>
                <a:rPr lang="en-AU" u="sng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Chromosome</a:t>
              </a:r>
              <a:r>
                <a:rPr lang="en-AU" dirty="0"/>
                <a:t> can be:  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60770" y="138326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Coding</a:t>
              </a:r>
              <a:r>
                <a:rPr lang="en-US" dirty="0"/>
                <a:t>:</a:t>
              </a:r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5029200" y="1495555"/>
            <a:ext cx="0" cy="2466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5386387" y="1495555"/>
            <a:ext cx="3224213" cy="2643188"/>
            <a:chOff x="5386387" y="1495555"/>
            <a:chExt cx="3224213" cy="2643188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387" y="1752600"/>
              <a:ext cx="1571625" cy="1209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ight Arrow 4"/>
            <p:cNvSpPr/>
            <p:nvPr/>
          </p:nvSpPr>
          <p:spPr>
            <a:xfrm>
              <a:off x="7010400" y="2144576"/>
              <a:ext cx="443419" cy="3558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1900" y="1495555"/>
              <a:ext cx="1028700" cy="264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532" y="1710530"/>
            <a:ext cx="396333" cy="193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2590800" y="2357437"/>
            <a:ext cx="304800" cy="3191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35865" y="2500377"/>
            <a:ext cx="50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Or,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382888" y="3642652"/>
            <a:ext cx="756644" cy="7769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39A79C7-753D-358C-1556-670692D55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7649" y="1528827"/>
            <a:ext cx="7048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9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D5DAE3-FBE2-4E15-B4D3-7A22E81B0B9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23555" name="Rectangle 2"/>
          <p:cNvSpPr>
            <a:spLocks noChangeArrowheads="1"/>
          </p:cNvSpPr>
          <p:nvPr/>
        </p:nvSpPr>
        <p:spPr bwMode="auto">
          <a:xfrm>
            <a:off x="990600" y="228600"/>
            <a:ext cx="76962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AU" sz="2000" u="sng">
                <a:solidFill>
                  <a:schemeClr val="tx2"/>
                </a:solidFill>
              </a:rPr>
              <a:t>Selection Procedures</a:t>
            </a:r>
            <a:r>
              <a:rPr lang="en-AU" sz="2000">
                <a:solidFill>
                  <a:schemeClr val="tx2"/>
                </a:solidFill>
              </a:rPr>
              <a:t>  </a:t>
            </a:r>
          </a:p>
        </p:txBody>
      </p:sp>
      <p:sp>
        <p:nvSpPr>
          <p:cNvPr id="23556" name="Rectangle 3"/>
          <p:cNvSpPr>
            <a:spLocks noChangeArrowheads="1"/>
          </p:cNvSpPr>
          <p:nvPr/>
        </p:nvSpPr>
        <p:spPr bwMode="auto">
          <a:xfrm>
            <a:off x="304800" y="669925"/>
            <a:ext cx="3092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AU" u="sng" dirty="0"/>
              <a:t>Roulette Wheel Selection</a:t>
            </a:r>
          </a:p>
          <a:p>
            <a:pPr marL="342900" indent="-342900">
              <a:buFontTx/>
              <a:buAutoNum type="arabicPeriod"/>
            </a:pPr>
            <a:endParaRPr lang="en-AU" u="sng" dirty="0"/>
          </a:p>
        </p:txBody>
      </p:sp>
      <p:pic>
        <p:nvPicPr>
          <p:cNvPr id="23557" name="Picture 4" descr="Fig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49"/>
          <a:stretch>
            <a:fillRect/>
          </a:stretch>
        </p:blipFill>
        <p:spPr bwMode="auto">
          <a:xfrm>
            <a:off x="2133600" y="1028700"/>
            <a:ext cx="54102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Rectangle 5"/>
          <p:cNvSpPr>
            <a:spLocks noChangeArrowheads="1"/>
          </p:cNvSpPr>
          <p:nvPr/>
        </p:nvSpPr>
        <p:spPr bwMode="auto">
          <a:xfrm>
            <a:off x="411093" y="2476500"/>
            <a:ext cx="8474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AU" b="1" dirty="0"/>
              <a:t>Figure</a:t>
            </a:r>
            <a:r>
              <a:rPr lang="en-AU" dirty="0"/>
              <a:t>: A marble is thrown and selects the chromosome. Chromosome with bigger fitness will be selected more times. </a:t>
            </a:r>
          </a:p>
        </p:txBody>
      </p:sp>
      <p:sp>
        <p:nvSpPr>
          <p:cNvPr id="23559" name="Rectangle 6"/>
          <p:cNvSpPr>
            <a:spLocks noChangeArrowheads="1"/>
          </p:cNvSpPr>
          <p:nvPr/>
        </p:nvSpPr>
        <p:spPr bwMode="auto">
          <a:xfrm>
            <a:off x="304800" y="3169443"/>
            <a:ext cx="1974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/>
            <a:r>
              <a:rPr lang="en-AU" dirty="0"/>
              <a:t>2. </a:t>
            </a:r>
            <a:r>
              <a:rPr lang="en-AU" u="sng" dirty="0"/>
              <a:t>Rank Selection</a:t>
            </a:r>
          </a:p>
        </p:txBody>
      </p:sp>
      <p:sp>
        <p:nvSpPr>
          <p:cNvPr id="23560" name="Rectangle 7"/>
          <p:cNvSpPr>
            <a:spLocks noChangeArrowheads="1"/>
          </p:cNvSpPr>
          <p:nvPr/>
        </p:nvSpPr>
        <p:spPr bwMode="auto">
          <a:xfrm>
            <a:off x="533400" y="3536156"/>
            <a:ext cx="8305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AU" dirty="0"/>
              <a:t>Rank selection first ranks the population and then every chromosome receives fitness from the ranking. </a:t>
            </a:r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457200" y="4276000"/>
            <a:ext cx="8382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u="sng" dirty="0"/>
              <a:t>Other option</a:t>
            </a:r>
            <a:r>
              <a:rPr lang="en-AU" dirty="0"/>
              <a:t>: Steady State Selection (which is close to </a:t>
            </a:r>
            <a:r>
              <a:rPr lang="en-AU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elitism</a:t>
            </a:r>
            <a:r>
              <a:rPr lang="en-AU" dirty="0"/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1093" y="5057745"/>
            <a:ext cx="4068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Recommended GA parameters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5393" y="5457855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en-US" dirty="0"/>
              <a:t>Crossover rate =   80 to 90%, at least 60% required </a:t>
            </a:r>
          </a:p>
          <a:p>
            <a:pPr marL="342900" indent="-342900">
              <a:buAutoNum type="alphaLcPeriod"/>
            </a:pPr>
            <a:r>
              <a:rPr lang="en-US" dirty="0"/>
              <a:t>Mutation rate  =    0.5 to 5 %</a:t>
            </a:r>
          </a:p>
          <a:p>
            <a:pPr marL="342900" indent="-342900">
              <a:buAutoNum type="alphaLcPeriod"/>
            </a:pPr>
            <a:r>
              <a:rPr lang="en-US" dirty="0"/>
              <a:t>Elite rate           =    5 to 10%    </a:t>
            </a:r>
          </a:p>
        </p:txBody>
      </p:sp>
    </p:spTree>
    <p:extLst>
      <p:ext uri="{BB962C8B-B14F-4D97-AF65-F5344CB8AC3E}">
        <p14:creationId xmlns:p14="http://schemas.microsoft.com/office/powerpoint/2010/main" val="397527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/>
      <p:bldP spid="23560" grpId="0"/>
      <p:bldP spid="41992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49" y="-5811"/>
            <a:ext cx="8147051" cy="439271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Some Math Functions and their 3D Plots to find Max/Min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06347-BC0D-4F40-B989-B890AD03D86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1137" name="Picture 1">
            <a:extLst>
              <a:ext uri="{FF2B5EF4-FFF2-40B4-BE49-F238E27FC236}">
                <a16:creationId xmlns:a16="http://schemas.microsoft.com/office/drawing/2014/main" id="{C40D6592-F916-4751-B3A9-05B90123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7" y="4016964"/>
            <a:ext cx="237172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D10ED68-35AD-43F2-BA6D-281973AEB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0" y="990600"/>
            <a:ext cx="3962400" cy="3012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A593E9-C4E5-4C5B-98CD-1641633734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0" t="6364" r="4647" b="4174"/>
          <a:stretch/>
        </p:blipFill>
        <p:spPr>
          <a:xfrm>
            <a:off x="4496959" y="714375"/>
            <a:ext cx="4189841" cy="3012048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6CBC15B-1454-4CA8-B166-9B3B1E1F9C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07" t="7571" r="3580" b="5064"/>
          <a:stretch/>
        </p:blipFill>
        <p:spPr>
          <a:xfrm>
            <a:off x="4993341" y="4002647"/>
            <a:ext cx="3957918" cy="27673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30B0A4-7651-4D4B-B720-AF3893A2FE1C}"/>
              </a:ext>
            </a:extLst>
          </p:cNvPr>
          <p:cNvSpPr txBox="1"/>
          <p:nvPr/>
        </p:nvSpPr>
        <p:spPr>
          <a:xfrm>
            <a:off x="1905000" y="71437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Sphere </a:t>
            </a:r>
            <a:r>
              <a:rPr lang="en-US" dirty="0" err="1"/>
              <a:t>fn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798A53-8A07-4B8D-9EA1-C5AC45FE1F54}"/>
              </a:ext>
            </a:extLst>
          </p:cNvPr>
          <p:cNvSpPr/>
          <p:nvPr/>
        </p:nvSpPr>
        <p:spPr>
          <a:xfrm>
            <a:off x="6580442" y="3865002"/>
            <a:ext cx="1505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Schwefel</a:t>
            </a:r>
            <a:r>
              <a:rPr lang="en-US" dirty="0"/>
              <a:t> </a:t>
            </a:r>
            <a:r>
              <a:rPr lang="en-US" dirty="0" err="1"/>
              <a:t>fn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2332E0-38F9-4385-A9B7-66E25E07CD87}"/>
              </a:ext>
            </a:extLst>
          </p:cNvPr>
          <p:cNvSpPr/>
          <p:nvPr/>
        </p:nvSpPr>
        <p:spPr>
          <a:xfrm>
            <a:off x="6172200" y="529709"/>
            <a:ext cx="1505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Sinenvsin</a:t>
            </a:r>
            <a:r>
              <a:rPr lang="en-US" dirty="0"/>
              <a:t> </a:t>
            </a:r>
            <a:r>
              <a:rPr lang="en-US" dirty="0" err="1"/>
              <a:t>fn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8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949" y="11535"/>
            <a:ext cx="8147051" cy="354900"/>
          </a:xfrm>
        </p:spPr>
        <p:txBody>
          <a:bodyPr/>
          <a:lstStyle/>
          <a:p>
            <a:pPr algn="r"/>
            <a:r>
              <a:rPr lang="en-US" sz="2000" dirty="0"/>
              <a:t>…Some Math Functions and their 3D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06347-BC0D-4F40-B989-B890AD03D86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 descr="A picture containing sky&#10;&#10;Description automatically generated">
            <a:extLst>
              <a:ext uri="{FF2B5EF4-FFF2-40B4-BE49-F238E27FC236}">
                <a16:creationId xmlns:a16="http://schemas.microsoft.com/office/drawing/2014/main" id="{E954183B-ECC2-471B-A973-C83D8CDCA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3" t="6928" r="6624" b="5237"/>
          <a:stretch/>
        </p:blipFill>
        <p:spPr>
          <a:xfrm>
            <a:off x="25963" y="637209"/>
            <a:ext cx="4062874" cy="3050372"/>
          </a:xfrm>
          <a:prstGeom prst="rect">
            <a:avLst/>
          </a:prstGeom>
        </p:spPr>
      </p:pic>
      <p:pic>
        <p:nvPicPr>
          <p:cNvPr id="11" name="Picture 10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46DFEBD-07B5-4FBD-BB00-7108821F00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4" t="7996" r="4994" b="4280"/>
          <a:stretch/>
        </p:blipFill>
        <p:spPr>
          <a:xfrm>
            <a:off x="4540469" y="746800"/>
            <a:ext cx="4062875" cy="29696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31DA15-2A78-4687-A4C5-D1322206DE60}"/>
              </a:ext>
            </a:extLst>
          </p:cNvPr>
          <p:cNvSpPr txBox="1"/>
          <p:nvPr/>
        </p:nvSpPr>
        <p:spPr>
          <a:xfrm>
            <a:off x="1143000" y="25765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Rastrigin</a:t>
            </a:r>
            <a:r>
              <a:rPr lang="en-US" dirty="0"/>
              <a:t> </a:t>
            </a:r>
            <a:r>
              <a:rPr lang="en-US" dirty="0" err="1"/>
              <a:t>fn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A8E946-E697-4C92-B7CF-2EBFB7E93452}"/>
              </a:ext>
            </a:extLst>
          </p:cNvPr>
          <p:cNvSpPr txBox="1"/>
          <p:nvPr/>
        </p:nvSpPr>
        <p:spPr>
          <a:xfrm>
            <a:off x="6050404" y="439271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Ackley </a:t>
            </a:r>
            <a:r>
              <a:rPr lang="en-US" dirty="0" err="1"/>
              <a:t>fn</a:t>
            </a:r>
            <a:endParaRPr lang="en-US" dirty="0"/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0EE80B17-3DC3-407E-B418-1EF494B3FC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4" t="6635" r="4994" b="4279"/>
          <a:stretch/>
        </p:blipFill>
        <p:spPr>
          <a:xfrm>
            <a:off x="192741" y="4141076"/>
            <a:ext cx="3695577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87F5FA-0375-4E0C-AFA0-E660A6766567}"/>
              </a:ext>
            </a:extLst>
          </p:cNvPr>
          <p:cNvSpPr txBox="1"/>
          <p:nvPr/>
        </p:nvSpPr>
        <p:spPr>
          <a:xfrm>
            <a:off x="1371600" y="387763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Holder Table </a:t>
            </a:r>
            <a:r>
              <a:rPr lang="en-US" dirty="0" err="1"/>
              <a:t>fn</a:t>
            </a:r>
            <a:endParaRPr lang="en-US" dirty="0"/>
          </a:p>
        </p:txBody>
      </p:sp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0F65BDF4-30CB-4282-A6E1-AA0AF8BE3BB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63" t="6896" r="5267" b="5215"/>
          <a:stretch/>
        </p:blipFill>
        <p:spPr>
          <a:xfrm>
            <a:off x="5123743" y="4041281"/>
            <a:ext cx="3752383" cy="276456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B88F4C-C2C8-4678-B02B-C06C1D23DE70}"/>
              </a:ext>
            </a:extLst>
          </p:cNvPr>
          <p:cNvSpPr txBox="1"/>
          <p:nvPr/>
        </p:nvSpPr>
        <p:spPr>
          <a:xfrm>
            <a:off x="6202024" y="3839347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Michalewics</a:t>
            </a:r>
            <a:r>
              <a:rPr lang="en-US" dirty="0"/>
              <a:t> </a:t>
            </a:r>
            <a:r>
              <a:rPr lang="en-US" dirty="0" err="1"/>
              <a:t>fn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6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1535"/>
            <a:ext cx="9144000" cy="521866"/>
          </a:xfrm>
        </p:spPr>
        <p:txBody>
          <a:bodyPr>
            <a:noAutofit/>
          </a:bodyPr>
          <a:lstStyle/>
          <a:p>
            <a:pPr algn="ctr"/>
            <a:r>
              <a:rPr lang="en-US" sz="2800" u="sng" dirty="0"/>
              <a:t>Schematic Representation of Protein Free-Energy Landscape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06347-BC0D-4F40-B989-B890AD03D86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97C240-62E3-4158-9ADE-9008B6F007A9}"/>
              </a:ext>
            </a:extLst>
          </p:cNvPr>
          <p:cNvSpPr/>
          <p:nvPr/>
        </p:nvSpPr>
        <p:spPr>
          <a:xfrm>
            <a:off x="304800" y="5262265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Figure</a:t>
            </a:r>
            <a:r>
              <a:rPr lang="en-US" dirty="0"/>
              <a:t>: Proteins have a </a:t>
            </a:r>
            <a:r>
              <a:rPr lang="en-US" b="1" dirty="0"/>
              <a:t>funnel-shaped</a:t>
            </a:r>
            <a:r>
              <a:rPr lang="en-US" dirty="0"/>
              <a:t> energy landscape with many high-energy, unfolded structures and only a few low-energy, folded structures. Folding occurs via alternative microscopic trajectories.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0BC4400-26EA-4D62-A5D4-E19F44F694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5791200" cy="4177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3C3C7C-03F6-4C05-9225-90011C18B72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768749"/>
            <a:ext cx="3124200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0E8C0B6-D91C-421F-8CB3-C509FB189F05}"/>
              </a:ext>
            </a:extLst>
          </p:cNvPr>
          <p:cNvSpPr/>
          <p:nvPr/>
        </p:nvSpPr>
        <p:spPr>
          <a:xfrm>
            <a:off x="6843935" y="1133874"/>
            <a:ext cx="1690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Primary Structure (Sequence)</a:t>
            </a:r>
            <a:endParaRPr lang="en-US" sz="14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E79025E-C37B-4834-B8E3-AF10EB767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271" y="2705644"/>
            <a:ext cx="1917809" cy="1956148"/>
          </a:xfrm>
          <a:prstGeom prst="rect">
            <a:avLst/>
          </a:prstGeom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9EDC99A3-A94B-4A67-8135-13C597DE385A}"/>
              </a:ext>
            </a:extLst>
          </p:cNvPr>
          <p:cNvSpPr/>
          <p:nvPr/>
        </p:nvSpPr>
        <p:spPr>
          <a:xfrm>
            <a:off x="7581900" y="1657095"/>
            <a:ext cx="311824" cy="12385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9CCC343-9069-499A-B149-8461D4B6DF62}"/>
              </a:ext>
            </a:extLst>
          </p:cNvPr>
          <p:cNvSpPr/>
          <p:nvPr/>
        </p:nvSpPr>
        <p:spPr>
          <a:xfrm>
            <a:off x="6975314" y="4568290"/>
            <a:ext cx="16904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Folded 3D Protein Structure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512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8" grpId="0" animBg="1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1" y="170772"/>
            <a:ext cx="9144000" cy="598065"/>
          </a:xfrm>
        </p:spPr>
        <p:txBody>
          <a:bodyPr>
            <a:noAutofit/>
          </a:bodyPr>
          <a:lstStyle/>
          <a:p>
            <a:pPr algn="ctr"/>
            <a:r>
              <a:rPr lang="en-US" sz="4000" u="sng" dirty="0"/>
              <a:t>Some of the Latest Heuristic Algorithms</a:t>
            </a:r>
            <a:r>
              <a:rPr lang="en-US" sz="3200" u="sng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06347-BC0D-4F40-B989-B890AD03D86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B3CE92-F273-482E-8726-887255B5829A}"/>
              </a:ext>
            </a:extLst>
          </p:cNvPr>
          <p:cNvSpPr/>
          <p:nvPr/>
        </p:nvSpPr>
        <p:spPr>
          <a:xfrm>
            <a:off x="228600" y="838200"/>
            <a:ext cx="876300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Particle Swarm Optimization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(PSO),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Artificial Colony Optimization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/ </a:t>
            </a: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  <a:hlinkClick r:id="rId3" action="ppaction://hlinkfile"/>
              </a:rPr>
              <a:t>Ant Colony Optimization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(ACO),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Differential Evolution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(DE),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Artificial Bee Colony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(ABC),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Glowworm Swarm Optimization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(GSO),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Cuckoo Search Algorithm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(CSA),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Firefly Algorithm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(FA),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Bat Algorithm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(BA),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Monkey Algorithm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(MA),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Krill Herd Algorithm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(KHA),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Wind Driven Optimization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(WDO),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Social Spider Algorithm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 (SSA),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Artificial Immune Systems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>
                <a:latin typeface="Times New Roman" panose="02020603050405020304" pitchFamily="18" charset="0"/>
                <a:ea typeface="Calibri" panose="020F0502020204030204" pitchFamily="34" charset="0"/>
              </a:rPr>
              <a:t>Conformational Space Annealing,</a:t>
            </a:r>
          </a:p>
          <a:p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</a:rPr>
              <a:t>…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467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575435" y="225633"/>
            <a:ext cx="8229600" cy="630237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dirty="0"/>
              <a:t>Simplified PSP Challenge</a:t>
            </a:r>
          </a:p>
        </p:txBody>
      </p:sp>
      <p:sp>
        <p:nvSpPr>
          <p:cNvPr id="6149" name="TextBox 3"/>
          <p:cNvSpPr txBox="1">
            <a:spLocks noChangeArrowheads="1"/>
          </p:cNvSpPr>
          <p:nvPr/>
        </p:nvSpPr>
        <p:spPr bwMode="auto">
          <a:xfrm>
            <a:off x="527050" y="5486400"/>
            <a:ext cx="7924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Do we have a feasible solution for longer sequences, say 70 or higher residues long?</a:t>
            </a:r>
          </a:p>
        </p:txBody>
      </p:sp>
      <p:sp>
        <p:nvSpPr>
          <p:cNvPr id="6150" name="TextBox 4"/>
          <p:cNvSpPr txBox="1">
            <a:spLocks noChangeArrowheads="1"/>
          </p:cNvSpPr>
          <p:nvPr/>
        </p:nvSpPr>
        <p:spPr bwMode="auto">
          <a:xfrm>
            <a:off x="1066800" y="4446588"/>
            <a:ext cx="2209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Optimal Fitness -9.</a:t>
            </a:r>
          </a:p>
          <a:p>
            <a:r>
              <a:rPr lang="en-US" dirty="0"/>
              <a:t> </a:t>
            </a:r>
            <a:r>
              <a:rPr lang="en-US"/>
              <a:t>Chain Length </a:t>
            </a:r>
            <a:r>
              <a:rPr lang="en-US" dirty="0"/>
              <a:t>20.</a:t>
            </a:r>
          </a:p>
        </p:txBody>
      </p:sp>
      <p:sp>
        <p:nvSpPr>
          <p:cNvPr id="6151" name="TextBox 7"/>
          <p:cNvSpPr txBox="1">
            <a:spLocks noChangeArrowheads="1"/>
          </p:cNvSpPr>
          <p:nvPr/>
        </p:nvSpPr>
        <p:spPr bwMode="auto">
          <a:xfrm>
            <a:off x="5480050" y="4476750"/>
            <a:ext cx="25257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/>
              <a:t>Optimal Fitness -42.</a:t>
            </a:r>
          </a:p>
          <a:p>
            <a:r>
              <a:rPr lang="en-US"/>
              <a:t>Chain Length 64.</a:t>
            </a:r>
          </a:p>
        </p:txBody>
      </p:sp>
      <p:sp>
        <p:nvSpPr>
          <p:cNvPr id="6152" name="TextBox 5"/>
          <p:cNvSpPr txBox="1">
            <a:spLocks noChangeArrowheads="1"/>
          </p:cNvSpPr>
          <p:nvPr/>
        </p:nvSpPr>
        <p:spPr bwMode="auto">
          <a:xfrm>
            <a:off x="0" y="825500"/>
            <a:ext cx="8991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dirty="0"/>
              <a:t>2D HP model:  H for hydrophobic (    )  and P for hydrophilic  (    ) residue in HP model.</a:t>
            </a:r>
          </a:p>
        </p:txBody>
      </p:sp>
      <p:pic>
        <p:nvPicPr>
          <p:cNvPr id="61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844" y="898628"/>
            <a:ext cx="228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641" y="908153"/>
            <a:ext cx="23812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8557"/>
            <a:ext cx="33909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48880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Chain: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347" y="1972392"/>
            <a:ext cx="2216150" cy="24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684B7E-C996-4B1D-B631-08055EFE87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87" y="2221670"/>
            <a:ext cx="226695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74BE6D-D0AC-4D56-9BFA-DE69C5CAA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2202620"/>
            <a:ext cx="22574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3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/>
      <p:bldP spid="61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3">
            <a:extLst>
              <a:ext uri="{FF2B5EF4-FFF2-40B4-BE49-F238E27FC236}">
                <a16:creationId xmlns:a16="http://schemas.microsoft.com/office/drawing/2014/main" id="{79DD06F2-15E4-44A0-8DAD-0F875B730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500" y="912813"/>
            <a:ext cx="83058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For an hp sequence, say, </a:t>
            </a:r>
            <a:r>
              <a:rPr lang="en-US" altLang="en-US" sz="1800" dirty="0" err="1"/>
              <a:t>hphpphhphpphphhpphph</a:t>
            </a:r>
            <a:r>
              <a:rPr lang="en-US" altLang="en-US" sz="1800" dirty="0"/>
              <a:t>, where h=hydrophobic and p=polar or hydrophilic residues we can have many possible conformation as computed below by exhaustive search:</a:t>
            </a:r>
          </a:p>
        </p:txBody>
      </p:sp>
      <p:sp>
        <p:nvSpPr>
          <p:cNvPr id="10243" name="TextBox 4">
            <a:extLst>
              <a:ext uri="{FF2B5EF4-FFF2-40B4-BE49-F238E27FC236}">
                <a16:creationId xmlns:a16="http://schemas.microsoft.com/office/drawing/2014/main" id="{1750E637-EC7E-4F3D-9E5E-F76FEDF7C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28600"/>
            <a:ext cx="868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Solving the “Sequence-to-Fold” problem by Exhaustive search </a:t>
            </a:r>
          </a:p>
        </p:txBody>
      </p:sp>
      <p:pic>
        <p:nvPicPr>
          <p:cNvPr id="10244" name="Picture 5">
            <a:extLst>
              <a:ext uri="{FF2B5EF4-FFF2-40B4-BE49-F238E27FC236}">
                <a16:creationId xmlns:a16="http://schemas.microsoft.com/office/drawing/2014/main" id="{39BBD3FD-614C-40D9-9C17-BBE326B1F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57400"/>
            <a:ext cx="6892925" cy="459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34314" y="304800"/>
            <a:ext cx="7543800" cy="636588"/>
          </a:xfrm>
          <a:solidFill>
            <a:schemeClr val="bg1"/>
          </a:solidFill>
        </p:spPr>
        <p:txBody>
          <a:bodyPr/>
          <a:lstStyle/>
          <a:p>
            <a:pPr algn="ctr" eaLnBrk="1" hangingPunct="1"/>
            <a:r>
              <a:rPr lang="en-AU" sz="2800" b="1" dirty="0"/>
              <a:t>Evolution Programs</a:t>
            </a:r>
            <a:endParaRPr lang="en-AU" sz="2800" dirty="0"/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609600" y="1219200"/>
            <a:ext cx="8153400" cy="521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dirty="0"/>
              <a:t> </a:t>
            </a:r>
            <a:r>
              <a:rPr lang="en-US" b="1" i="1" dirty="0"/>
              <a:t>Evolution</a:t>
            </a:r>
            <a:r>
              <a:rPr lang="en-US" dirty="0"/>
              <a:t> is basically the change in the inherited characteristics of biological population over consecutive generations.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dirty="0"/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dirty="0"/>
              <a:t> The </a:t>
            </a:r>
            <a:r>
              <a:rPr lang="en-US" b="1" i="1" dirty="0"/>
              <a:t>Evolution Program </a:t>
            </a:r>
            <a:r>
              <a:rPr lang="en-US" dirty="0"/>
              <a:t>is a probabilistic algorithm which maintains a population of individuals and observe the evolution within the population using some “genetic” operation(s).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dirty="0"/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dirty="0"/>
              <a:t> We use a common term, </a:t>
            </a:r>
            <a:r>
              <a:rPr lang="en-US" b="1" dirty="0"/>
              <a:t>Evolution Programs (EP)</a:t>
            </a:r>
            <a:r>
              <a:rPr lang="en-US" dirty="0"/>
              <a:t>, for all evolution-based systems, which maintain 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dirty="0"/>
              <a:t>a population of potential solutions, 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dirty="0"/>
              <a:t>have some selection process based on fitness of individuals, </a:t>
            </a:r>
          </a:p>
          <a:p>
            <a:pPr lvl="1" eaLnBrk="1" hangingPunct="1">
              <a:spcBef>
                <a:spcPct val="50000"/>
              </a:spcBef>
              <a:buFontTx/>
              <a:buChar char="•"/>
            </a:pPr>
            <a:r>
              <a:rPr lang="en-US" dirty="0"/>
              <a:t>and some “genetic” operators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en-US" dirty="0"/>
          </a:p>
          <a:p>
            <a:pPr eaLnBrk="1" hangingPunct="1">
              <a:spcBef>
                <a:spcPct val="50000"/>
              </a:spcBef>
            </a:pPr>
            <a:r>
              <a:rPr lang="en-US" dirty="0"/>
              <a:t>The general structure of an Evolution Program is given next: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192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Text Box 2"/>
          <p:cNvSpPr txBox="1">
            <a:spLocks noChangeArrowheads="1"/>
          </p:cNvSpPr>
          <p:nvPr/>
        </p:nvSpPr>
        <p:spPr bwMode="auto">
          <a:xfrm>
            <a:off x="684213" y="692150"/>
            <a:ext cx="8135937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b="1" i="1" dirty="0">
                <a:latin typeface="Times New Roman" pitchFamily="18" charset="0"/>
              </a:rPr>
              <a:t>- </a:t>
            </a:r>
            <a:r>
              <a:rPr lang="en-US" b="1" dirty="0">
                <a:latin typeface="Times New Roman" pitchFamily="18" charset="0"/>
              </a:rPr>
              <a:t>Hydrophobic</a:t>
            </a:r>
            <a:r>
              <a:rPr lang="en-US" dirty="0">
                <a:latin typeface="Times New Roman" pitchFamily="18" charset="0"/>
              </a:rPr>
              <a:t> (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H</a:t>
            </a:r>
            <a:r>
              <a:rPr lang="en-US" dirty="0">
                <a:latin typeface="Times New Roman" pitchFamily="18" charset="0"/>
              </a:rPr>
              <a:t>)</a:t>
            </a:r>
            <a:r>
              <a:rPr lang="en-US" i="1" dirty="0">
                <a:latin typeface="Times New Roman" pitchFamily="18" charset="0"/>
              </a:rPr>
              <a:t> or non-polar residues stay away from water (</a:t>
            </a:r>
            <a:r>
              <a:rPr lang="en-US" dirty="0">
                <a:latin typeface="Times New Roman" pitchFamily="18" charset="0"/>
              </a:rPr>
              <a:t>water-hating</a:t>
            </a:r>
            <a:r>
              <a:rPr lang="en-US" i="1" dirty="0">
                <a:latin typeface="Times New Roman" pitchFamily="18" charset="0"/>
              </a:rPr>
              <a:t>), and tend to be inside the protein core. </a:t>
            </a:r>
          </a:p>
          <a:p>
            <a:pPr algn="l"/>
            <a:r>
              <a:rPr lang="en-US" b="1" i="1" dirty="0">
                <a:latin typeface="Times New Roman" pitchFamily="18" charset="0"/>
              </a:rPr>
              <a:t>-</a:t>
            </a:r>
            <a:r>
              <a:rPr lang="en-US" i="1" dirty="0">
                <a:latin typeface="Times New Roman" pitchFamily="18" charset="0"/>
              </a:rPr>
              <a:t> while, the </a:t>
            </a:r>
            <a:r>
              <a:rPr lang="en-US" b="1" dirty="0">
                <a:latin typeface="Times New Roman" pitchFamily="18" charset="0"/>
              </a:rPr>
              <a:t>hydrophilic</a:t>
            </a:r>
            <a:r>
              <a:rPr lang="en-US" dirty="0">
                <a:latin typeface="Times New Roman" pitchFamily="18" charset="0"/>
              </a:rPr>
              <a:t> or </a:t>
            </a:r>
            <a:r>
              <a:rPr lang="en-US" b="1" dirty="0">
                <a:latin typeface="Times New Roman" pitchFamily="18" charset="0"/>
              </a:rPr>
              <a:t>polar</a:t>
            </a:r>
            <a:r>
              <a:rPr lang="en-US" dirty="0">
                <a:latin typeface="Times New Roman" pitchFamily="18" charset="0"/>
              </a:rPr>
              <a:t> (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P</a:t>
            </a:r>
            <a:r>
              <a:rPr lang="en-US" dirty="0">
                <a:latin typeface="Times New Roman" pitchFamily="18" charset="0"/>
              </a:rPr>
              <a:t>)</a:t>
            </a:r>
            <a:r>
              <a:rPr lang="en-US" i="1" dirty="0">
                <a:latin typeface="Times New Roman" pitchFamily="18" charset="0"/>
              </a:rPr>
              <a:t> residues are attracted towards water (</a:t>
            </a:r>
            <a:r>
              <a:rPr lang="en-US" dirty="0">
                <a:latin typeface="Times New Roman" pitchFamily="18" charset="0"/>
              </a:rPr>
              <a:t>water-loving</a:t>
            </a:r>
            <a:r>
              <a:rPr lang="en-US" i="1" dirty="0">
                <a:latin typeface="Times New Roman" pitchFamily="18" charset="0"/>
              </a:rPr>
              <a:t>), and hence tend to remain outside the protein core.</a:t>
            </a:r>
            <a:r>
              <a:rPr lang="en-AU" dirty="0">
                <a:latin typeface="Times New Roman" pitchFamily="18" charset="0"/>
              </a:rPr>
              <a:t> </a:t>
            </a:r>
          </a:p>
        </p:txBody>
      </p:sp>
      <p:sp>
        <p:nvSpPr>
          <p:cNvPr id="522243" name="Text Box 3"/>
          <p:cNvSpPr txBox="1">
            <a:spLocks noChangeArrowheads="1"/>
          </p:cNvSpPr>
          <p:nvPr/>
        </p:nvSpPr>
        <p:spPr bwMode="auto">
          <a:xfrm>
            <a:off x="4530725" y="2209800"/>
            <a:ext cx="446087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FontTx/>
              <a:buChar char="•"/>
            </a:pPr>
            <a:r>
              <a:rPr lang="en-US" b="1" u="sng" dirty="0"/>
              <a:t>Valid</a:t>
            </a:r>
            <a:r>
              <a:rPr lang="en-US" u="sng" dirty="0"/>
              <a:t> Sequence: </a:t>
            </a:r>
            <a:r>
              <a:rPr lang="en-US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Self avoiding walk (SAW)</a:t>
            </a:r>
          </a:p>
          <a:p>
            <a:pPr algn="l"/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-- </a:t>
            </a:r>
            <a:r>
              <a:rPr lang="en-US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How many?</a:t>
            </a:r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</a:t>
            </a:r>
            <a:r>
              <a:rPr lang="en-US" dirty="0" err="1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Ans</a:t>
            </a:r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:</a:t>
            </a:r>
          </a:p>
          <a:p>
            <a:pPr algn="l"/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140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where,</a:t>
            </a:r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</a:t>
            </a:r>
          </a:p>
          <a:p>
            <a:pPr algn="l"/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	=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4.68401</a:t>
            </a:r>
            <a:r>
              <a:rPr lang="en-US" dirty="0"/>
              <a:t> </a:t>
            </a:r>
            <a:r>
              <a:rPr lang="en-US" sz="1600" dirty="0"/>
              <a:t>for Simple lattice</a:t>
            </a:r>
            <a:endParaRPr lang="en-US" sz="16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l"/>
            <a:endParaRPr lang="en-US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l"/>
            <a:endParaRPr lang="en-US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l"/>
            <a:r>
              <a:rPr lang="en-US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algn="l"/>
            <a:endParaRPr lang="en-US" u="sng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l"/>
            <a:r>
              <a:rPr lang="en-US" u="sng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e.g. in 2D, if n = 40</a:t>
            </a:r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0" y="3319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2224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3325010"/>
              </p:ext>
            </p:extLst>
          </p:nvPr>
        </p:nvGraphicFramePr>
        <p:xfrm>
          <a:off x="7025481" y="2438400"/>
          <a:ext cx="172878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99753" imgH="215806" progId="Equation.3">
                  <p:embed/>
                </p:oleObj>
              </mc:Choice>
              <mc:Fallback>
                <p:oleObj name="Equation" r:id="rId3" imgW="799753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5481" y="2438400"/>
                        <a:ext cx="1728788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46" name="Rectangle 6"/>
          <p:cNvSpPr>
            <a:spLocks noChangeArrowheads="1"/>
          </p:cNvSpPr>
          <p:nvPr/>
        </p:nvSpPr>
        <p:spPr bwMode="auto">
          <a:xfrm>
            <a:off x="0" y="3211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2247" name="Rectangle 7"/>
          <p:cNvSpPr>
            <a:spLocks noChangeArrowheads="1"/>
          </p:cNvSpPr>
          <p:nvPr/>
        </p:nvSpPr>
        <p:spPr bwMode="auto">
          <a:xfrm>
            <a:off x="4502150" y="4953000"/>
            <a:ext cx="4641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AU" sz="1600" dirty="0">
                <a:solidFill>
                  <a:srgbClr val="FF3300"/>
                </a:solidFill>
              </a:rPr>
              <a:t>2 860 274 487 506 831 970 500 921 533,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possible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en-AU" dirty="0">
                <a:latin typeface="Times New Roman" pitchFamily="18" charset="0"/>
              </a:rPr>
              <a:t> </a:t>
            </a:r>
          </a:p>
        </p:txBody>
      </p:sp>
      <p:sp>
        <p:nvSpPr>
          <p:cNvPr id="52224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22249" name="Object 9"/>
          <p:cNvGraphicFramePr>
            <a:graphicFrameLocks noChangeAspect="1"/>
          </p:cNvGraphicFramePr>
          <p:nvPr/>
        </p:nvGraphicFramePr>
        <p:xfrm>
          <a:off x="12700" y="-25400"/>
          <a:ext cx="117475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4120" imgH="203040" progId="Equation.3">
                  <p:embed/>
                </p:oleObj>
              </mc:Choice>
              <mc:Fallback>
                <p:oleObj name="Equation" r:id="rId5" imgW="1141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" y="-25400"/>
                        <a:ext cx="117475" cy="20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50" name="Rectangle 10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2225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3713177"/>
              </p:ext>
            </p:extLst>
          </p:nvPr>
        </p:nvGraphicFramePr>
        <p:xfrm>
          <a:off x="5181282" y="3042899"/>
          <a:ext cx="34290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9639" imgH="152334" progId="Equation.3">
                  <p:embed/>
                </p:oleObj>
              </mc:Choice>
              <mc:Fallback>
                <p:oleObj name="Equation" r:id="rId7" imgW="139639" imgH="152334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282" y="3042899"/>
                        <a:ext cx="342900" cy="365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52" name="Rectangle 12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2225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898143"/>
              </p:ext>
            </p:extLst>
          </p:nvPr>
        </p:nvGraphicFramePr>
        <p:xfrm>
          <a:off x="5210175" y="3357563"/>
          <a:ext cx="123507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571320" imgH="164880" progId="Equation.3">
                  <p:embed/>
                </p:oleObj>
              </mc:Choice>
              <mc:Fallback>
                <p:oleObj name="Equation" r:id="rId9" imgW="5713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0175" y="3357563"/>
                        <a:ext cx="1235075" cy="304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55" name="Rectangle 15"/>
          <p:cNvSpPr>
            <a:spLocks noChangeArrowheads="1"/>
          </p:cNvSpPr>
          <p:nvPr/>
        </p:nvSpPr>
        <p:spPr bwMode="auto">
          <a:xfrm>
            <a:off x="0" y="3352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2225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205008"/>
              </p:ext>
            </p:extLst>
          </p:nvPr>
        </p:nvGraphicFramePr>
        <p:xfrm>
          <a:off x="5264150" y="3581400"/>
          <a:ext cx="31051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09400" imgH="190440" progId="Equation.3">
                  <p:embed/>
                </p:oleObj>
              </mc:Choice>
              <mc:Fallback>
                <p:oleObj name="Equation" r:id="rId11" imgW="140940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4150" y="3581400"/>
                        <a:ext cx="3105150" cy="427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57" name="Rectangle 17"/>
          <p:cNvSpPr>
            <a:spLocks noChangeArrowheads="1"/>
          </p:cNvSpPr>
          <p:nvPr/>
        </p:nvSpPr>
        <p:spPr bwMode="auto">
          <a:xfrm>
            <a:off x="0" y="3357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52225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34140"/>
              </p:ext>
            </p:extLst>
          </p:nvPr>
        </p:nvGraphicFramePr>
        <p:xfrm>
          <a:off x="4114800" y="5054600"/>
          <a:ext cx="4683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304668" imgH="190417" progId="Equation.3">
                  <p:embed/>
                </p:oleObj>
              </mc:Choice>
              <mc:Fallback>
                <p:oleObj name="Equation" r:id="rId13" imgW="304668" imgH="19041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054600"/>
                        <a:ext cx="468313" cy="292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59" name="Text Box 19"/>
          <p:cNvSpPr txBox="1">
            <a:spLocks noChangeArrowheads="1"/>
          </p:cNvSpPr>
          <p:nvPr/>
        </p:nvSpPr>
        <p:spPr bwMode="auto">
          <a:xfrm>
            <a:off x="304800" y="5486400"/>
            <a:ext cx="8610600" cy="61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AU" sz="1400" b="1"/>
              <a:t>Earth Surface</a:t>
            </a:r>
            <a:r>
              <a:rPr lang="en-AU" sz="1600"/>
              <a:t> =</a:t>
            </a:r>
            <a:r>
              <a:rPr lang="en-AU"/>
              <a:t> </a:t>
            </a:r>
            <a:r>
              <a:rPr lang="en-AU" sz="1600">
                <a:solidFill>
                  <a:srgbClr val="0033CC"/>
                </a:solidFill>
              </a:rPr>
              <a:t>510, 072, 000, 000, 000 m</a:t>
            </a:r>
            <a:r>
              <a:rPr lang="en-AU" sz="1600" baseline="30000">
                <a:solidFill>
                  <a:srgbClr val="0033CC"/>
                </a:solidFill>
              </a:rPr>
              <a:t>2</a:t>
            </a:r>
            <a:r>
              <a:rPr lang="en-AU" sz="1600"/>
              <a:t> </a:t>
            </a:r>
            <a:r>
              <a:rPr lang="en-AU" sz="1600">
                <a:sym typeface="Wingdings" pitchFamily="2" charset="2"/>
              </a:rPr>
              <a:t> </a:t>
            </a:r>
            <a:r>
              <a:rPr lang="en-AU" sz="1600"/>
              <a:t> </a:t>
            </a:r>
            <a:r>
              <a:rPr lang="en-AU" sz="1600">
                <a:solidFill>
                  <a:srgbClr val="0033CC"/>
                </a:solidFill>
              </a:rPr>
              <a:t>5,607,589,688, 332</a:t>
            </a:r>
            <a:r>
              <a:rPr lang="en-AU" sz="1600"/>
              <a:t> earths to hold one conformation in 1 m</a:t>
            </a:r>
            <a:r>
              <a:rPr lang="en-AU" sz="1600" baseline="30000"/>
              <a:t>2 </a:t>
            </a:r>
            <a:r>
              <a:rPr lang="en-AU" sz="1600"/>
              <a:t>of</a:t>
            </a:r>
            <a:r>
              <a:rPr lang="en-AU" sz="1600" baseline="30000"/>
              <a:t> </a:t>
            </a:r>
            <a:r>
              <a:rPr lang="en-AU" sz="1600"/>
              <a:t>earth surface.</a:t>
            </a:r>
            <a:r>
              <a:rPr lang="en-AU" sz="1600" baseline="3000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12356" y="167640"/>
            <a:ext cx="199548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Complexity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93C7C-C9F7-FD9C-4FF1-171FCBE5FA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182" y="2037435"/>
            <a:ext cx="4489450" cy="296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9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878" y="457200"/>
            <a:ext cx="9144000" cy="6762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dirty="0"/>
              <a:t>Outline of the presentation for GA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339" y="1898302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Schema th</a:t>
            </a:r>
            <a:r>
              <a:rPr lang="en-US" sz="2400" baseline="30000" dirty="0"/>
              <a:t>m</a:t>
            </a:r>
            <a:r>
              <a:rPr lang="en-US" sz="2400" dirty="0"/>
              <a:t> based Theoretical Extension of GA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339" y="27387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Optimal CCF based Twin-Removal GA (TRGA)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8539" y="3572470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Cache-Memory based Fast-Navigating GA (FNGA)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539" y="43389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Mixed-Mode Combination(FNGA, TRGA) =&gt; KGA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5104" y="50247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KGA =&gt; Parametric KGA (k, p)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029489" y="2359967"/>
            <a:ext cx="266700" cy="383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048539" y="3195935"/>
            <a:ext cx="266700" cy="383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056822" y="4034135"/>
            <a:ext cx="266700" cy="383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048539" y="4737580"/>
            <a:ext cx="266700" cy="383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3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"/>
            <a:ext cx="8991600" cy="515112"/>
          </a:xfrm>
          <a:solidFill>
            <a:schemeClr val="bg1"/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sz="4000" dirty="0"/>
              <a:t>Schema and Schema Theorem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62000"/>
            <a:ext cx="347749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0" y="1828800"/>
            <a:ext cx="4572000" cy="469069"/>
            <a:chOff x="0" y="1828800"/>
            <a:chExt cx="4572000" cy="469069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838200" y="1828800"/>
              <a:ext cx="3733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927" y="1940406"/>
              <a:ext cx="3110346" cy="345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0" y="1928537"/>
              <a:ext cx="1180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/>
                <a:t>Schema, </a:t>
              </a:r>
              <a:r>
                <a:rPr lang="en-US" dirty="0"/>
                <a:t>H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267200" y="950238"/>
            <a:ext cx="4724400" cy="1335762"/>
            <a:chOff x="4267200" y="950238"/>
            <a:chExt cx="4724400" cy="1335762"/>
          </a:xfrm>
        </p:grpSpPr>
        <p:sp>
          <p:nvSpPr>
            <p:cNvPr id="7" name="TextBox 6"/>
            <p:cNvSpPr txBox="1"/>
            <p:nvPr/>
          </p:nvSpPr>
          <p:spPr>
            <a:xfrm>
              <a:off x="4953000" y="990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itchFamily="18" charset="0"/>
                </a:rPr>
                <a:t>  Alphabet set {0, 1}</a:t>
              </a:r>
              <a:r>
                <a:rPr lang="en-US" dirty="0"/>
                <a:t> 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4315692" y="950238"/>
              <a:ext cx="789708" cy="1846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4315691" y="1207532"/>
              <a:ext cx="789709" cy="3164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029200" y="1916668"/>
              <a:ext cx="3962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itchFamily="18" charset="0"/>
                </a:rPr>
                <a:t>Alphabet set {0, 1, *}, </a:t>
              </a:r>
              <a:r>
                <a:rPr lang="en-US" dirty="0"/>
                <a:t>* = don’t care 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4267200" y="2101334"/>
              <a:ext cx="77860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0" y="2590800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</a:rPr>
              <a:t>Length of schema </a:t>
            </a:r>
            <a:r>
              <a:rPr lang="en-US" dirty="0">
                <a:latin typeface="Times New Roman" pitchFamily="18" charset="0"/>
                <a:sym typeface="Symbol"/>
              </a:rPr>
              <a:t> (H) =  (*01**1) = 4     [</a:t>
            </a:r>
            <a:r>
              <a:rPr lang="en-US" sz="1400" dirty="0">
                <a:latin typeface="Times New Roman" pitchFamily="18" charset="0"/>
                <a:sym typeface="Symbol"/>
              </a:rPr>
              <a:t>Count of crossover positions which can change the schema</a:t>
            </a:r>
            <a:r>
              <a:rPr lang="en-US" dirty="0">
                <a:latin typeface="Times New Roman" pitchFamily="18" charset="0"/>
                <a:sym typeface="Symbol"/>
              </a:rPr>
              <a:t>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sym typeface="Symbol"/>
              </a:rPr>
              <a:t>Order of schema   o(H)  = o (*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sym typeface="Symbol"/>
              </a:rPr>
              <a:t>01</a:t>
            </a:r>
            <a:r>
              <a:rPr lang="en-US" dirty="0">
                <a:latin typeface="Times New Roman" pitchFamily="18" charset="0"/>
                <a:sym typeface="Symbol"/>
              </a:rPr>
              <a:t>**</a:t>
            </a:r>
            <a:r>
              <a:rPr lang="en-US" dirty="0">
                <a:solidFill>
                  <a:srgbClr val="0000FF"/>
                </a:solidFill>
                <a:latin typeface="Times New Roman" pitchFamily="18" charset="0"/>
                <a:sym typeface="Symbol"/>
              </a:rPr>
              <a:t>1</a:t>
            </a:r>
            <a:r>
              <a:rPr lang="en-US" dirty="0">
                <a:latin typeface="Times New Roman" pitchFamily="18" charset="0"/>
                <a:sym typeface="Symbol"/>
              </a:rPr>
              <a:t>) = 3     </a:t>
            </a:r>
            <a:r>
              <a:rPr lang="en-US" sz="1600" dirty="0">
                <a:latin typeface="Times New Roman" pitchFamily="18" charset="0"/>
                <a:sym typeface="Symbol"/>
              </a:rPr>
              <a:t>[Number of non-‘*’, flipping which change schema]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i="1" dirty="0">
                <a:latin typeface="Times New Roman" pitchFamily="18" charset="0"/>
                <a:sym typeface="Symbol"/>
              </a:rPr>
              <a:t>m </a:t>
            </a:r>
            <a:r>
              <a:rPr lang="en-US" sz="1600" dirty="0">
                <a:latin typeface="Times New Roman" pitchFamily="18" charset="0"/>
                <a:sym typeface="Symbol"/>
              </a:rPr>
              <a:t>(H, t) = number occurrences of schema H in a population size Pop</a:t>
            </a:r>
            <a:r>
              <a:rPr lang="en-US" sz="1600" baseline="-25000" dirty="0">
                <a:latin typeface="Times New Roman" pitchFamily="18" charset="0"/>
                <a:sym typeface="Symbol"/>
              </a:rPr>
              <a:t>z</a:t>
            </a:r>
            <a:r>
              <a:rPr lang="en-US" sz="1600" dirty="0">
                <a:latin typeface="Times New Roman" pitchFamily="18" charset="0"/>
                <a:sym typeface="Symbol"/>
              </a:rPr>
              <a:t> at time </a:t>
            </a:r>
            <a:r>
              <a:rPr lang="en-US" sz="1600" i="1" dirty="0">
                <a:latin typeface="Times New Roman" pitchFamily="18" charset="0"/>
                <a:sym typeface="Symbol"/>
              </a:rPr>
              <a:t>t</a:t>
            </a:r>
            <a:r>
              <a:rPr lang="en-US" sz="1600" dirty="0">
                <a:latin typeface="Times New Roman" pitchFamily="18" charset="0"/>
                <a:sym typeface="Symbol"/>
              </a:rPr>
              <a:t>.</a:t>
            </a:r>
            <a:endParaRPr lang="en-US" dirty="0">
              <a:latin typeface="Times New Roman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276600" y="2590800"/>
            <a:ext cx="320040" cy="369332"/>
            <a:chOff x="3261360" y="2590800"/>
            <a:chExt cx="320040" cy="36933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261360" y="2590800"/>
              <a:ext cx="0" cy="3693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68040" y="2590800"/>
              <a:ext cx="0" cy="3693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459480" y="2590800"/>
              <a:ext cx="0" cy="3693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581400" y="2590800"/>
              <a:ext cx="0" cy="3693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75001" y="3642360"/>
            <a:ext cx="8763000" cy="2811780"/>
            <a:chOff x="275001" y="3642360"/>
            <a:chExt cx="8763000" cy="2811780"/>
          </a:xfrm>
        </p:grpSpPr>
        <p:sp>
          <p:nvSpPr>
            <p:cNvPr id="23" name="TextBox 22"/>
            <p:cNvSpPr txBox="1"/>
            <p:nvPr/>
          </p:nvSpPr>
          <p:spPr>
            <a:xfrm>
              <a:off x="275001" y="6073140"/>
              <a:ext cx="876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Figure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: m(H, t) = 4, where H=[1*1] in C</a:t>
              </a:r>
              <a:r>
                <a:rPr lang="en-US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, C</a:t>
              </a:r>
              <a:r>
                <a:rPr lang="en-US" baseline="-25000" dirty="0"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, C</a:t>
              </a:r>
              <a:r>
                <a:rPr lang="en-US" baseline="-25000" dirty="0">
                  <a:latin typeface="Times New Roman" pitchFamily="18" charset="0"/>
                  <a:cs typeface="Times New Roman" pitchFamily="18" charset="0"/>
                </a:rPr>
                <a:t>5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 and C</a:t>
              </a:r>
              <a:r>
                <a:rPr lang="en-US" baseline="-25000" dirty="0">
                  <a:latin typeface="Times New Roman" pitchFamily="18" charset="0"/>
                  <a:cs typeface="Times New Roman" pitchFamily="18" charset="0"/>
                </a:rPr>
                <a:t>7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, Generation = t, Pop</a:t>
              </a:r>
              <a:r>
                <a:rPr lang="en-US" baseline="-25000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 = 7. </a:t>
              </a:r>
            </a:p>
          </p:txBody>
        </p:sp>
        <p:pic>
          <p:nvPicPr>
            <p:cNvPr id="33796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642360"/>
              <a:ext cx="2895600" cy="2343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32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15240"/>
            <a:ext cx="8991600" cy="515112"/>
          </a:xfrm>
          <a:solidFill>
            <a:schemeClr val="bg1"/>
          </a:solidFill>
          <a:ln>
            <a:noFill/>
          </a:ln>
        </p:spPr>
        <p:txBody>
          <a:bodyPr anchor="t">
            <a:noAutofit/>
          </a:bodyPr>
          <a:lstStyle/>
          <a:p>
            <a:pPr algn="r"/>
            <a:r>
              <a:rPr lang="en-US" sz="2800" dirty="0"/>
              <a:t>… Schema and Schema Theorem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2526268"/>
            <a:ext cx="876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Possible number of schema from chromosome of length n =&gt;  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Thus, for a Population size, Pop</a:t>
            </a:r>
            <a:r>
              <a:rPr lang="en-US" baseline="-25000" dirty="0"/>
              <a:t>z</a:t>
            </a:r>
            <a:r>
              <a:rPr lang="en-US" dirty="0"/>
              <a:t>,  chromosomes evaluates                                schema  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17642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938987"/>
              </p:ext>
            </p:extLst>
          </p:nvPr>
        </p:nvGraphicFramePr>
        <p:xfrm>
          <a:off x="6629400" y="2568601"/>
          <a:ext cx="1143000" cy="338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364" imgH="228501" progId="Equation.3">
                  <p:embed/>
                </p:oleObj>
              </mc:Choice>
              <mc:Fallback>
                <p:oleObj name="Equation" r:id="rId3" imgW="774364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568601"/>
                        <a:ext cx="1143000" cy="3386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17642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79233"/>
              </p:ext>
            </p:extLst>
          </p:nvPr>
        </p:nvGraphicFramePr>
        <p:xfrm>
          <a:off x="6324599" y="2849433"/>
          <a:ext cx="1669691" cy="323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81100" imgH="228600" progId="Equation.3">
                  <p:embed/>
                </p:oleObj>
              </mc:Choice>
              <mc:Fallback>
                <p:oleObj name="Equation" r:id="rId5" imgW="1181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599" y="2849433"/>
                        <a:ext cx="1669691" cy="3231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6200" y="3333988"/>
            <a:ext cx="899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</a:rPr>
              <a:t>Say, Pop</a:t>
            </a:r>
            <a:r>
              <a:rPr lang="en-US" sz="2000" baseline="-25000" dirty="0">
                <a:latin typeface="Times New Roman" pitchFamily="18" charset="0"/>
              </a:rPr>
              <a:t>z</a:t>
            </a:r>
            <a:r>
              <a:rPr lang="en-US" sz="2000" dirty="0">
                <a:latin typeface="Times New Roman" pitchFamily="18" charset="0"/>
              </a:rPr>
              <a:t> = 200, </a:t>
            </a:r>
            <a:r>
              <a:rPr lang="en-US" sz="2000" i="1" dirty="0">
                <a:latin typeface="Times New Roman" pitchFamily="18" charset="0"/>
              </a:rPr>
              <a:t>A </a:t>
            </a:r>
            <a:r>
              <a:rPr lang="en-US" sz="2000" dirty="0">
                <a:latin typeface="Times New Roman" pitchFamily="18" charset="0"/>
              </a:rPr>
              <a:t>= 2, </a:t>
            </a:r>
            <a:r>
              <a:rPr lang="en-US" sz="2000" i="1" dirty="0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 = 40, evaluated schema count =  2431533091811385760000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" y="3821668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=&gt; Implicit Parallelism </a:t>
            </a:r>
          </a:p>
        </p:txBody>
      </p:sp>
      <p:sp>
        <p:nvSpPr>
          <p:cNvPr id="34849" name="Rectangle 4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51" name="Rectangle 4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35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4" t="38333" r="16780" b="20465"/>
          <a:stretch/>
        </p:blipFill>
        <p:spPr bwMode="auto">
          <a:xfrm>
            <a:off x="679888" y="3581400"/>
            <a:ext cx="7631824" cy="301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75001" y="533400"/>
            <a:ext cx="8763000" cy="2811780"/>
            <a:chOff x="275001" y="3642360"/>
            <a:chExt cx="8763000" cy="2811780"/>
          </a:xfrm>
        </p:grpSpPr>
        <p:sp>
          <p:nvSpPr>
            <p:cNvPr id="6" name="TextBox 5"/>
            <p:cNvSpPr txBox="1"/>
            <p:nvPr/>
          </p:nvSpPr>
          <p:spPr>
            <a:xfrm>
              <a:off x="275001" y="6073140"/>
              <a:ext cx="876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itchFamily="18" charset="0"/>
                  <a:cs typeface="Times New Roman" pitchFamily="18" charset="0"/>
                </a:rPr>
                <a:t>Figure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: m(H, t) = 4, where H=[1*1] in C</a:t>
              </a:r>
              <a:r>
                <a:rPr lang="en-US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, C</a:t>
              </a:r>
              <a:r>
                <a:rPr lang="en-US" baseline="-25000" dirty="0">
                  <a:latin typeface="Times New Roman" pitchFamily="18" charset="0"/>
                  <a:cs typeface="Times New Roman" pitchFamily="18" charset="0"/>
                </a:rPr>
                <a:t>4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, C</a:t>
              </a:r>
              <a:r>
                <a:rPr lang="en-US" baseline="-25000" dirty="0">
                  <a:latin typeface="Times New Roman" pitchFamily="18" charset="0"/>
                  <a:cs typeface="Times New Roman" pitchFamily="18" charset="0"/>
                </a:rPr>
                <a:t>5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 and C</a:t>
              </a:r>
              <a:r>
                <a:rPr lang="en-US" baseline="-25000" dirty="0">
                  <a:latin typeface="Times New Roman" pitchFamily="18" charset="0"/>
                  <a:cs typeface="Times New Roman" pitchFamily="18" charset="0"/>
                </a:rPr>
                <a:t>7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, Generation = t, Pop</a:t>
              </a:r>
              <a:r>
                <a:rPr lang="en-US" baseline="-25000" dirty="0">
                  <a:latin typeface="Times New Roman" pitchFamily="18" charset="0"/>
                  <a:cs typeface="Times New Roman" pitchFamily="18" charset="0"/>
                </a:rPr>
                <a:t>z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 = 7. </a:t>
              </a: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642360"/>
              <a:ext cx="2895600" cy="2343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Rectangle 8"/>
          <p:cNvSpPr/>
          <p:nvPr/>
        </p:nvSpPr>
        <p:spPr>
          <a:xfrm>
            <a:off x="7924800" y="6019800"/>
            <a:ext cx="381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40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age 1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632652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96300" y="4343400"/>
            <a:ext cx="381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3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15240"/>
            <a:ext cx="8991600" cy="515112"/>
          </a:xfrm>
          <a:solidFill>
            <a:schemeClr val="bg1"/>
          </a:solidFill>
          <a:ln>
            <a:noFill/>
          </a:ln>
        </p:spPr>
        <p:txBody>
          <a:bodyPr anchor="t">
            <a:noAutofit/>
          </a:bodyPr>
          <a:lstStyle/>
          <a:p>
            <a:pPr algn="r"/>
            <a:r>
              <a:rPr lang="en-US" sz="2800" dirty="0"/>
              <a:t>… Schema and Schema Theorem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29180" y="10668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Existence Probability of Schema from Crossover</a:t>
            </a:r>
          </a:p>
        </p:txBody>
      </p:sp>
      <p:grpSp>
        <p:nvGrpSpPr>
          <p:cNvPr id="34853" name="Group 34852"/>
          <p:cNvGrpSpPr/>
          <p:nvPr/>
        </p:nvGrpSpPr>
        <p:grpSpPr>
          <a:xfrm>
            <a:off x="2955797" y="2210847"/>
            <a:ext cx="3368803" cy="1029022"/>
            <a:chOff x="381000" y="3135868"/>
            <a:chExt cx="3368803" cy="1029022"/>
          </a:xfrm>
        </p:grpSpPr>
        <p:pic>
          <p:nvPicPr>
            <p:cNvPr id="34855" name="Picture 3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185763" y="2252193"/>
              <a:ext cx="368877" cy="2759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381000" y="3446901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C</a:t>
              </a:r>
              <a:r>
                <a:rPr lang="en-US" baseline="-25000" dirty="0"/>
                <a:t>i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546697" y="3980224"/>
              <a:ext cx="1110901" cy="54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49100" y="3795558"/>
              <a:ext cx="8422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i="1" dirty="0"/>
                <a:t>n-1</a:t>
              </a:r>
              <a:r>
                <a:rPr lang="en-US" dirty="0"/>
                <a:t>)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1021078" y="4000899"/>
              <a:ext cx="100583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990600" y="3352800"/>
              <a:ext cx="30479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2203797" y="3352800"/>
              <a:ext cx="68579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1264920" y="3135868"/>
              <a:ext cx="10374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itchFamily="18" charset="0"/>
                  <a:sym typeface="Symbol"/>
                </a:rPr>
                <a:t> (H) = 2</a:t>
              </a:r>
              <a:endParaRPr lang="en-US" dirty="0"/>
            </a:p>
          </p:txBody>
        </p:sp>
      </p:grpSp>
      <p:sp>
        <p:nvSpPr>
          <p:cNvPr id="34848" name="TextBox 34847"/>
          <p:cNvSpPr txBox="1"/>
          <p:nvPr/>
        </p:nvSpPr>
        <p:spPr>
          <a:xfrm>
            <a:off x="76200" y="3392269"/>
            <a:ext cx="899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lower bound of the existence probability </a:t>
            </a:r>
            <a:r>
              <a:rPr lang="en-US" i="1" dirty="0"/>
              <a:t>p</a:t>
            </a:r>
            <a:r>
              <a:rPr lang="en-US" baseline="-25000" dirty="0"/>
              <a:t>e</a:t>
            </a:r>
            <a:r>
              <a:rPr lang="en-US" dirty="0"/>
              <a:t> having crossover probability </a:t>
            </a:r>
            <a:r>
              <a:rPr lang="en-US" i="1" dirty="0"/>
              <a:t>p</a:t>
            </a:r>
            <a:r>
              <a:rPr lang="en-US" baseline="-25000" dirty="0"/>
              <a:t>c</a:t>
            </a:r>
            <a:r>
              <a:rPr lang="en-US" dirty="0"/>
              <a:t> is given by:</a:t>
            </a:r>
          </a:p>
        </p:txBody>
      </p:sp>
      <p:sp>
        <p:nvSpPr>
          <p:cNvPr id="34849" name="Rectangle 4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4851" name="Rectangle 4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4852" name="Object 348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8226077"/>
              </p:ext>
            </p:extLst>
          </p:nvPr>
        </p:nvGraphicFramePr>
        <p:xfrm>
          <a:off x="2994540" y="4038600"/>
          <a:ext cx="2727816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44600" imgH="431800" progId="Equation.3">
                  <p:embed/>
                </p:oleObj>
              </mc:Choice>
              <mc:Fallback>
                <p:oleObj name="Equation" r:id="rId4" imgW="1244600" imgH="4318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540" y="4038600"/>
                        <a:ext cx="2727816" cy="838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435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8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1133475"/>
            <a:ext cx="8504237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8442325" y="323850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64550" y="4267200"/>
            <a:ext cx="381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09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623846" y="304800"/>
            <a:ext cx="8077200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AU" sz="2400" dirty="0"/>
              <a:t>Original and Complete form of the Schema Theorem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7" y="1284625"/>
            <a:ext cx="6712226" cy="1131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6713" y="915293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number of schema H in next generation (t+1) is expressed as:</a:t>
            </a: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 rot="16200000">
            <a:off x="5346838" y="1711264"/>
            <a:ext cx="400050" cy="1409700"/>
          </a:xfrm>
          <a:prstGeom prst="leftBrace">
            <a:avLst>
              <a:gd name="adj1" fmla="val 20238"/>
              <a:gd name="adj2" fmla="val 47315"/>
            </a:avLst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20129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Comes from an inequality equation and  the assumption is based on disruption probability</a:t>
            </a: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4572000" y="2616141"/>
            <a:ext cx="841513" cy="585152"/>
          </a:xfrm>
          <a:prstGeom prst="straightConnector1">
            <a:avLst/>
          </a:prstGeom>
          <a:ln w="412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871" y="3585865"/>
            <a:ext cx="4914529" cy="3118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783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25CFB3-A356-4879-8B1A-BF88378E32C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179388" y="15239"/>
            <a:ext cx="8382000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AU" sz="2400" b="1" u="sng" dirty="0"/>
              <a:t>Cases:  With crossover Schema is not Disrupted  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6904"/>
            <a:ext cx="7799388" cy="214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39000" y="3200400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0" y="2709002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85" y="2626558"/>
            <a:ext cx="8010218" cy="423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20691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9131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r"/>
            <a:r>
              <a:rPr lang="en-US" sz="4000" dirty="0"/>
              <a:t>… General structure of EP</a:t>
            </a: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00200"/>
            <a:ext cx="5638800" cy="42672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77416" y="6224740"/>
            <a:ext cx="413029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Fig: The structure of an evolution program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659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838200"/>
            <a:ext cx="87153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336178"/>
            <a:ext cx="8548688" cy="1645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9383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81000"/>
            <a:ext cx="87820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72000"/>
            <a:ext cx="4953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437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85" y="971550"/>
            <a:ext cx="85725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5" y="3429000"/>
            <a:ext cx="8803850" cy="214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02" y="5943600"/>
            <a:ext cx="17811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170356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ChangeArrowheads="1"/>
          </p:cNvSpPr>
          <p:nvPr/>
        </p:nvSpPr>
        <p:spPr bwMode="auto">
          <a:xfrm>
            <a:off x="114300" y="457200"/>
            <a:ext cx="89154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AU" sz="3200" dirty="0">
                <a:solidFill>
                  <a:schemeClr val="tx2"/>
                </a:solidFill>
              </a:rPr>
              <a:t>Final Form of the Extended Schema Theorem [2]</a:t>
            </a:r>
            <a:endParaRPr lang="en-AU" sz="1100" dirty="0">
              <a:solidFill>
                <a:schemeClr val="tx2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8991600" cy="203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81600" y="1143000"/>
            <a:ext cx="3886200" cy="685800"/>
          </a:xfrm>
          <a:prstGeom prst="rect">
            <a:avLst/>
          </a:prstGeom>
          <a:noFill/>
          <a:ln w="317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4800" y="2992473"/>
            <a:ext cx="8763000" cy="64633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accrued benefit (AB) terms clarify the increasing rate of growth of similarity within GA population.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333500" y="1828800"/>
            <a:ext cx="4267200" cy="1163673"/>
          </a:xfrm>
          <a:prstGeom prst="straightConnector1">
            <a:avLst/>
          </a:prstGeom>
          <a:ln w="31750">
            <a:solidFill>
              <a:schemeClr val="accent6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4300" y="3830122"/>
            <a:ext cx="896874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dirty="0">
                <a:latin typeface="Times New Roman" pitchFamily="18" charset="0"/>
              </a:rPr>
              <a:t>Based on the above guideline and empirical values we found CCF=0.8 is optimal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AU" b="1" u="sng" dirty="0"/>
              <a:t>CCF</a:t>
            </a:r>
            <a:r>
              <a:rPr lang="en-AU" dirty="0"/>
              <a:t>: We define twins using </a:t>
            </a:r>
            <a:r>
              <a:rPr lang="en-AU" i="1" dirty="0"/>
              <a:t>chromosome correlation factor</a:t>
            </a:r>
            <a:r>
              <a:rPr lang="en-AU" dirty="0"/>
              <a:t> which broadened not only to include identical but also similar or, correlated chromosomes in the population. A </a:t>
            </a:r>
            <a:r>
              <a:rPr lang="en-AU" i="1" dirty="0"/>
              <a:t>chromosome correlation factor </a:t>
            </a:r>
            <a:r>
              <a:rPr lang="en-AU" dirty="0"/>
              <a:t>(CCF) defines the degree of similarity existing between chromosomes. 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72640" y="6138446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M. T.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Hoque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in Pattern Recognition in Bioinformatics, 2007.</a:t>
            </a:r>
          </a:p>
        </p:txBody>
      </p:sp>
      <p:sp>
        <p:nvSpPr>
          <p:cNvPr id="4" name="Rectangle 3"/>
          <p:cNvSpPr/>
          <p:nvPr/>
        </p:nvSpPr>
        <p:spPr>
          <a:xfrm>
            <a:off x="571500" y="6473726"/>
            <a:ext cx="8496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M. T.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Hoque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 et al., IEEE/ACM Transactions on Computational Biology and Bioinformatics (TCBB), 2011</a:t>
            </a:r>
          </a:p>
        </p:txBody>
      </p:sp>
    </p:spTree>
    <p:extLst>
      <p:ext uri="{BB962C8B-B14F-4D97-AF65-F5344CB8AC3E}">
        <p14:creationId xmlns:p14="http://schemas.microsoft.com/office/powerpoint/2010/main" val="399797276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289560" y="207933"/>
            <a:ext cx="8458200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AU" sz="2400" dirty="0"/>
              <a:t>Fallacy in the Selection Procedure:</a:t>
            </a:r>
          </a:p>
        </p:txBody>
      </p:sp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228600" y="1066800"/>
            <a:ext cx="3048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b="1" u="sng"/>
              <a:t>Selection</a:t>
            </a:r>
          </a:p>
        </p:txBody>
      </p:sp>
      <p:pic>
        <p:nvPicPr>
          <p:cNvPr id="30724" name="Picture 4" descr="Fig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35"/>
          <a:stretch>
            <a:fillRect/>
          </a:stretch>
        </p:blipFill>
        <p:spPr bwMode="auto">
          <a:xfrm>
            <a:off x="457200" y="1600200"/>
            <a:ext cx="8001000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304800" y="4343400"/>
            <a:ext cx="853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6327" name="Oval 7"/>
          <p:cNvSpPr>
            <a:spLocks noChangeArrowheads="1"/>
          </p:cNvSpPr>
          <p:nvPr/>
        </p:nvSpPr>
        <p:spPr bwMode="auto">
          <a:xfrm>
            <a:off x="4457700" y="1250156"/>
            <a:ext cx="3505200" cy="2209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716338"/>
            <a:ext cx="68421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30" name="Rectangle 10"/>
          <p:cNvSpPr>
            <a:spLocks noChangeArrowheads="1"/>
          </p:cNvSpPr>
          <p:nvPr/>
        </p:nvSpPr>
        <p:spPr bwMode="auto">
          <a:xfrm>
            <a:off x="3527425" y="3992563"/>
            <a:ext cx="1981200" cy="2286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4560218"/>
            <a:ext cx="7848600" cy="115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0722" y="5890082"/>
            <a:ext cx="7894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First Case :     p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=(7/28), p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=(6/28), p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(5/28), 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034" y="6286471"/>
            <a:ext cx="7894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Second Case  : p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=(7/30), </a:t>
            </a:r>
            <a:r>
              <a:rPr 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b="1" baseline="-250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2000" b="1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=(20/30)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p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 (2/30), …</a:t>
            </a:r>
          </a:p>
        </p:txBody>
      </p:sp>
    </p:spTree>
    <p:extLst>
      <p:ext uri="{BB962C8B-B14F-4D97-AF65-F5344CB8AC3E}">
        <p14:creationId xmlns:p14="http://schemas.microsoft.com/office/powerpoint/2010/main" val="3949736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7" grpId="0" animBg="1"/>
      <p:bldP spid="563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86372"/>
            <a:ext cx="8229600" cy="636588"/>
          </a:xfrm>
          <a:solidFill>
            <a:schemeClr val="bg1"/>
          </a:solidFill>
        </p:spPr>
        <p:txBody>
          <a:bodyPr anchor="b">
            <a:noAutofit/>
          </a:bodyPr>
          <a:lstStyle/>
          <a:p>
            <a:pPr eaLnBrk="1" hangingPunct="1"/>
            <a:r>
              <a:rPr lang="en-AU" sz="2800" dirty="0"/>
              <a:t>Simulation and Results</a:t>
            </a:r>
            <a:r>
              <a:rPr lang="en-AU" sz="4400" dirty="0"/>
              <a:t> </a:t>
            </a:r>
          </a:p>
        </p:txBody>
      </p:sp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228600" y="838200"/>
            <a:ext cx="86106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AU" u="sng" dirty="0"/>
              <a:t>A number of categories of problems has been tested – we used:</a:t>
            </a:r>
          </a:p>
          <a:p>
            <a:pPr eaLnBrk="1" hangingPunct="1">
              <a:spcBef>
                <a:spcPct val="50000"/>
              </a:spcBef>
            </a:pPr>
            <a:r>
              <a:rPr lang="en-AU" u="sng" dirty="0"/>
              <a:t>(</a:t>
            </a:r>
            <a:r>
              <a:rPr lang="en-AU" dirty="0"/>
              <a:t>1) GA benchmarks equation, (2) PSP benchmark sequences, and (3) PDB sequences [3]</a:t>
            </a: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t="33333" r="17969" b="17708"/>
          <a:stretch>
            <a:fillRect/>
          </a:stretch>
        </p:blipFill>
        <p:spPr bwMode="auto">
          <a:xfrm>
            <a:off x="914400" y="2048952"/>
            <a:ext cx="7534072" cy="384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7547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9" t="23958" r="17188" b="50000"/>
          <a:stretch>
            <a:fillRect/>
          </a:stretch>
        </p:blipFill>
        <p:spPr bwMode="auto">
          <a:xfrm>
            <a:off x="655320" y="609600"/>
            <a:ext cx="7772400" cy="234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>
          <a:xfrm>
            <a:off x="5364163" y="0"/>
            <a:ext cx="3703637" cy="40481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r" eaLnBrk="1" hangingPunct="1"/>
            <a:r>
              <a:rPr lang="en-AU" sz="1800"/>
              <a:t>Continue…Simulation and Results</a:t>
            </a:r>
            <a:r>
              <a:rPr lang="en-AU" sz="2600"/>
              <a:t> 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3429000"/>
            <a:ext cx="8155305" cy="2752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068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t="40625" r="27344" b="31250"/>
          <a:stretch>
            <a:fillRect/>
          </a:stretch>
        </p:blipFill>
        <p:spPr bwMode="auto">
          <a:xfrm>
            <a:off x="1007553" y="533400"/>
            <a:ext cx="7205093" cy="226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t="20833" r="29688" b="50522"/>
          <a:stretch>
            <a:fillRect/>
          </a:stretch>
        </p:blipFill>
        <p:spPr bwMode="auto">
          <a:xfrm>
            <a:off x="930332" y="3657600"/>
            <a:ext cx="735953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4" name="Line 4"/>
          <p:cNvSpPr>
            <a:spLocks noChangeShapeType="1"/>
          </p:cNvSpPr>
          <p:nvPr/>
        </p:nvSpPr>
        <p:spPr bwMode="auto">
          <a:xfrm>
            <a:off x="152400" y="2971800"/>
            <a:ext cx="891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05" name="Rectangle 6"/>
          <p:cNvSpPr>
            <a:spLocks noGrp="1" noChangeArrowheads="1"/>
          </p:cNvSpPr>
          <p:nvPr>
            <p:ph type="title"/>
          </p:nvPr>
        </p:nvSpPr>
        <p:spPr>
          <a:xfrm>
            <a:off x="4381500" y="304800"/>
            <a:ext cx="4789488" cy="23495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r" eaLnBrk="1" hangingPunct="1"/>
            <a:r>
              <a:rPr lang="en-AU" sz="1800"/>
              <a:t>Continue…Simulation and Results</a:t>
            </a:r>
            <a:r>
              <a:rPr lang="en-AU" sz="2600"/>
              <a:t> </a:t>
            </a:r>
          </a:p>
        </p:txBody>
      </p:sp>
      <p:sp>
        <p:nvSpPr>
          <p:cNvPr id="2" name="Oval 1"/>
          <p:cNvSpPr/>
          <p:nvPr/>
        </p:nvSpPr>
        <p:spPr>
          <a:xfrm>
            <a:off x="3200400" y="4343400"/>
            <a:ext cx="762000" cy="1813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2" t="10886" r="25963" b="10060"/>
          <a:stretch>
            <a:fillRect/>
          </a:stretch>
        </p:blipFill>
        <p:spPr bwMode="auto">
          <a:xfrm>
            <a:off x="1371600" y="-1786"/>
            <a:ext cx="6434138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7162800" y="455414"/>
            <a:ext cx="642938" cy="5715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47700" y="6531708"/>
            <a:ext cx="8496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M. T.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Hoque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et al., IEEE/ACM Transactions on Computational Biology and Bioinformatics (TCBB), 2011</a:t>
            </a:r>
          </a:p>
        </p:txBody>
      </p:sp>
    </p:spTree>
    <p:extLst>
      <p:ext uri="{BB962C8B-B14F-4D97-AF65-F5344CB8AC3E}">
        <p14:creationId xmlns:p14="http://schemas.microsoft.com/office/powerpoint/2010/main" val="256095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3868C1-96E7-4CD9-B11F-3BEC0E2AE69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6" t="17447" r="26204" b="9619"/>
          <a:stretch>
            <a:fillRect/>
          </a:stretch>
        </p:blipFill>
        <p:spPr bwMode="auto">
          <a:xfrm>
            <a:off x="914400" y="106680"/>
            <a:ext cx="6934200" cy="660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7162800" y="457200"/>
            <a:ext cx="685800" cy="622776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6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28600"/>
            <a:ext cx="8229600" cy="59131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r"/>
            <a:r>
              <a:rPr lang="en-US" sz="4000" dirty="0"/>
              <a:t>… Solution by Searching using EPs 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914400"/>
            <a:ext cx="8610600" cy="570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In general, any abstract task to be accomplished can be thought of as solving a problem, which, in turn, can be perceived as a search through a space of potential solutions.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Since we are (usually) after "the best" solution, we can view this task as an optimization process.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For small spaces, classical </a:t>
            </a:r>
            <a:r>
              <a:rPr lang="en-US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exhaustive methods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usually suffice; for larger spaces special artificial intelligence techniques need to be employed.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Algorithms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(GAs) are among such EPs techniques; they are stochastic algorithms whose search methods model some natural phenomena.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Hill-climbing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Simulated Annealing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also members of 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have some context, assume, the search space is a set of binary strings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length 30. The objective function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be maximized is given as: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sz="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=|11· one(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- 150|,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 function one(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returns the number of 1s in the string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924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321" y="304800"/>
            <a:ext cx="8229600" cy="8382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dirty="0"/>
              <a:t>Resampling using TRGA: </a:t>
            </a:r>
            <a:r>
              <a:rPr lang="en-US" sz="3600" dirty="0"/>
              <a:t>Test1 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9" y="1219200"/>
            <a:ext cx="9143999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967" y="4308931"/>
            <a:ext cx="91141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TRGA results compared to Rosetta by resampling Rosetta’s output</a:t>
            </a:r>
          </a:p>
          <a:p>
            <a:r>
              <a:rPr lang="en-US" dirty="0"/>
              <a:t> ‘RMSD Imp’ 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the RMSD improvement, and</a:t>
            </a:r>
          </a:p>
          <a:p>
            <a:r>
              <a:rPr lang="en-US" dirty="0"/>
              <a:t>  ‘TM Imp’     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 TM-Score Improvement. 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39240" y="5186094"/>
            <a:ext cx="647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average RMSD improvement was 9.5% and </a:t>
            </a:r>
          </a:p>
          <a:p>
            <a:r>
              <a:rPr lang="en-US" b="1" dirty="0"/>
              <a:t>the average TM-Score improvement was 17.36%.</a:t>
            </a:r>
          </a:p>
        </p:txBody>
      </p:sp>
      <p:sp>
        <p:nvSpPr>
          <p:cNvPr id="3" name="Rectangle 2"/>
          <p:cNvSpPr/>
          <p:nvPr/>
        </p:nvSpPr>
        <p:spPr>
          <a:xfrm>
            <a:off x="4586909" y="610091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s-ES" sz="1200" dirty="0" err="1">
                <a:latin typeface="Times New Roman" pitchFamily="18" charset="0"/>
                <a:cs typeface="Times New Roman" pitchFamily="18" charset="0"/>
              </a:rPr>
              <a:t>Higgs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200" dirty="0" err="1">
                <a:latin typeface="Times New Roman" pitchFamily="18" charset="0"/>
                <a:cs typeface="Times New Roman" pitchFamily="18" charset="0"/>
              </a:rPr>
              <a:t>Bela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, Hoque et al (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2012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s-ES" sz="1200" dirty="0" err="1">
                <a:latin typeface="Times New Roman" pitchFamily="18" charset="0"/>
                <a:cs typeface="Times New Roman" pitchFamily="18" charset="0"/>
              </a:rPr>
              <a:t>BiCoB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. Las Vegas, USA: 239-244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97018" y="6324600"/>
            <a:ext cx="47850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200" dirty="0" err="1">
                <a:latin typeface="Times New Roman" pitchFamily="18" charset="0"/>
                <a:cs typeface="Times New Roman" pitchFamily="18" charset="0"/>
              </a:rPr>
              <a:t>Higgs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200" dirty="0" err="1">
                <a:latin typeface="Times New Roman" pitchFamily="18" charset="0"/>
                <a:cs typeface="Times New Roman" pitchFamily="18" charset="0"/>
              </a:rPr>
              <a:t>Bela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, Hoque et al (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2012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), BIOINFORMATICS2012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2258" y="6550460"/>
            <a:ext cx="47850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1200" dirty="0" err="1">
                <a:latin typeface="Times New Roman" pitchFamily="18" charset="0"/>
                <a:cs typeface="Times New Roman" pitchFamily="18" charset="0"/>
              </a:rPr>
              <a:t>Higgs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s-ES" sz="1200" dirty="0" err="1">
                <a:latin typeface="Times New Roman" pitchFamily="18" charset="0"/>
                <a:cs typeface="Times New Roman" pitchFamily="18" charset="0"/>
              </a:rPr>
              <a:t>Bela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, Hoque et al (</a:t>
            </a:r>
            <a:r>
              <a:rPr lang="es-ES" sz="1200" b="1" dirty="0">
                <a:latin typeface="Times New Roman" pitchFamily="18" charset="0"/>
                <a:cs typeface="Times New Roman" pitchFamily="18" charset="0"/>
              </a:rPr>
              <a:t>2012</a:t>
            </a:r>
            <a:r>
              <a:rPr lang="es-ES" sz="1200" dirty="0">
                <a:latin typeface="Times New Roman" pitchFamily="18" charset="0"/>
                <a:cs typeface="Times New Roman" pitchFamily="18" charset="0"/>
              </a:rPr>
              <a:t>), IEEE CEC 2012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3580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109" y="381000"/>
            <a:ext cx="8229600" cy="838200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dirty="0"/>
              <a:t>Resampling using TRGA: </a:t>
            </a:r>
            <a:r>
              <a:rPr lang="en-US" sz="3600" dirty="0"/>
              <a:t>Test2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818" y="4876800"/>
            <a:ext cx="9114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TRGA Results compared to I-TASSER by resampling I-TASSER’s output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0" y="5523131"/>
            <a:ext cx="647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average RMSD improvement is 6.64% </a:t>
            </a:r>
          </a:p>
          <a:p>
            <a:r>
              <a:rPr lang="en-US" b="1" dirty="0"/>
              <a:t>and the average TM-Score improvement is 3.49%.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26" y="1371600"/>
            <a:ext cx="91440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778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878" y="457200"/>
            <a:ext cx="9144000" cy="6762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dirty="0"/>
              <a:t>Outline of the Developed Genetic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2339" y="1870248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Schema th</a:t>
            </a:r>
            <a:r>
              <a:rPr lang="en-US" sz="2400" baseline="30000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 based Theoretical Extension of GA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2339" y="2710681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Optimal CCF based Twin-Removal GA (TRGA)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8539" y="3544416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Cache-Memory based Fast-Navigating GA (FNGA)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8539" y="4310881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Mixed-Mode Combination(FNGA, TRGA) =&gt; KGA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5104" y="4996681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KGA =&gt; Parametric KGA (k, p)</a:t>
            </a:r>
          </a:p>
        </p:txBody>
      </p:sp>
      <p:sp>
        <p:nvSpPr>
          <p:cNvPr id="10" name="Down Arrow 9"/>
          <p:cNvSpPr/>
          <p:nvPr/>
        </p:nvSpPr>
        <p:spPr>
          <a:xfrm>
            <a:off x="4029489" y="2331913"/>
            <a:ext cx="266700" cy="383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048539" y="3167881"/>
            <a:ext cx="266700" cy="383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056822" y="4006081"/>
            <a:ext cx="266700" cy="383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048539" y="4709526"/>
            <a:ext cx="266700" cy="3832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21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913365" y="1143000"/>
            <a:ext cx="7373937" cy="457200"/>
          </a:xfrm>
          <a:solidFill>
            <a:schemeClr val="bg1"/>
          </a:solidFill>
        </p:spPr>
        <p:txBody>
          <a:bodyPr/>
          <a:lstStyle/>
          <a:p>
            <a:pPr eaLnBrk="1" hangingPunct="1"/>
            <a:r>
              <a:rPr lang="en-AU" sz="2000" dirty="0"/>
              <a:t>Associated memory based fast converging GA</a:t>
            </a:r>
          </a:p>
        </p:txBody>
      </p:sp>
      <p:graphicFrame>
        <p:nvGraphicFramePr>
          <p:cNvPr id="54276" name="Object 3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61348824"/>
              </p:ext>
            </p:extLst>
          </p:nvPr>
        </p:nvGraphicFramePr>
        <p:xfrm>
          <a:off x="121548" y="1913801"/>
          <a:ext cx="4724400" cy="407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449643" imgH="2977071" progId="Visio.Drawing.11">
                  <p:embed/>
                </p:oleObj>
              </mc:Choice>
              <mc:Fallback>
                <p:oleObj name="Visio" r:id="rId3" imgW="3449643" imgH="297707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548" y="1913801"/>
                        <a:ext cx="4724400" cy="407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 algn="ctr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7" name="Line 4"/>
          <p:cNvSpPr>
            <a:spLocks noChangeShapeType="1"/>
          </p:cNvSpPr>
          <p:nvPr/>
        </p:nvSpPr>
        <p:spPr bwMode="auto">
          <a:xfrm>
            <a:off x="5575852" y="1750288"/>
            <a:ext cx="0" cy="42386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4278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23222868"/>
              </p:ext>
            </p:extLst>
          </p:nvPr>
        </p:nvGraphicFramePr>
        <p:xfrm>
          <a:off x="5681317" y="2133600"/>
          <a:ext cx="3365499" cy="3048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444912" imgH="2215325" progId="Visio.Drawing.11">
                  <p:embed/>
                </p:oleObj>
              </mc:Choice>
              <mc:Fallback>
                <p:oleObj name="Visio" r:id="rId5" imgW="2444912" imgH="221532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1317" y="2133600"/>
                        <a:ext cx="3365499" cy="3048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9" name="Text Box 6"/>
          <p:cNvSpPr txBox="1">
            <a:spLocks noChangeArrowheads="1"/>
          </p:cNvSpPr>
          <p:nvPr/>
        </p:nvSpPr>
        <p:spPr bwMode="auto">
          <a:xfrm>
            <a:off x="152398" y="6479977"/>
            <a:ext cx="89915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M. T. </a:t>
            </a:r>
            <a:r>
              <a:rPr lang="en-US" sz="1400" dirty="0" err="1">
                <a:latin typeface="Times New Roman" pitchFamily="18" charset="0"/>
                <a:cs typeface="Times New Roman" pitchFamily="18" charset="0"/>
              </a:rPr>
              <a:t>Hoque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,  “Genetic Algorithms based Improved Sampling ,” under preparation</a:t>
            </a:r>
            <a:r>
              <a:rPr lang="en-US" sz="1400">
                <a:latin typeface="Times New Roman" pitchFamily="18" charset="0"/>
                <a:cs typeface="Times New Roman" pitchFamily="18" charset="0"/>
              </a:rPr>
              <a:t>, 2014</a:t>
            </a:r>
            <a:endParaRPr lang="en-AU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280" name="Text Box 7"/>
          <p:cNvSpPr txBox="1">
            <a:spLocks noChangeArrowheads="1"/>
          </p:cNvSpPr>
          <p:nvPr/>
        </p:nvSpPr>
        <p:spPr bwMode="auto">
          <a:xfrm>
            <a:off x="5681317" y="5341178"/>
            <a:ext cx="3276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AU" dirty="0"/>
              <a:t>Figure: </a:t>
            </a:r>
            <a:r>
              <a:rPr lang="en-AU" sz="1400" dirty="0"/>
              <a:t>Crossover Operation in FN-GA (FNGA).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5320" y="228600"/>
            <a:ext cx="80772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Development of FNGA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63878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7680" y="39469"/>
            <a:ext cx="8077200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FNGA versus SawToothGA (STGA)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" y="1381722"/>
            <a:ext cx="4208145" cy="260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44" y="1381722"/>
            <a:ext cx="4278327" cy="242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2" y="4199837"/>
            <a:ext cx="4412372" cy="265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35" y="4192048"/>
            <a:ext cx="4133065" cy="2665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9575" y="609600"/>
            <a:ext cx="827722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Total of 17 bench mark mathematical equations: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Unimodal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(1 to5), Multimodal (6 to12) and Non-linear Square Test functions (13 to 17)</a:t>
            </a:r>
          </a:p>
        </p:txBody>
      </p:sp>
    </p:spTree>
    <p:extLst>
      <p:ext uri="{BB962C8B-B14F-4D97-AF65-F5344CB8AC3E}">
        <p14:creationId xmlns:p14="http://schemas.microsoft.com/office/powerpoint/2010/main" val="1062979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513" y="0"/>
            <a:ext cx="8229600" cy="609600"/>
          </a:xfrm>
          <a:solidFill>
            <a:schemeClr val="bg1"/>
          </a:solidFill>
        </p:spPr>
        <p:txBody>
          <a:bodyPr anchor="ctr">
            <a:noAutofit/>
          </a:bodyPr>
          <a:lstStyle/>
          <a:p>
            <a:pPr algn="ctr"/>
            <a:r>
              <a:rPr lang="en-US" sz="3600" dirty="0"/>
              <a:t>Development of KGA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89354"/>
            <a:ext cx="845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KGA = FNGA + TRGA (mixed mode combination)</a:t>
            </a:r>
          </a:p>
          <a:p>
            <a:pPr marL="342900" indent="-342900">
              <a:buAutoNum type="arabicPeriod"/>
            </a:pPr>
            <a:r>
              <a:rPr lang="en-US" dirty="0"/>
              <a:t>KGA =&gt; Parametric KGA (</a:t>
            </a:r>
            <a:r>
              <a:rPr lang="en-US" i="1" dirty="0"/>
              <a:t>k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dirty="0"/>
              <a:t>)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7" t="6250" r="18594" b="5208"/>
          <a:stretch>
            <a:fillRect/>
          </a:stretch>
        </p:blipFill>
        <p:spPr bwMode="auto">
          <a:xfrm>
            <a:off x="1143000" y="1435685"/>
            <a:ext cx="6096000" cy="488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00200" y="3200400"/>
            <a:ext cx="5638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0200" y="3733800"/>
            <a:ext cx="5638800" cy="2057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0" y="32156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FNGA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127760" y="3280172"/>
            <a:ext cx="3048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0040" y="440840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TRGA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1219200" y="4472940"/>
            <a:ext cx="304800" cy="184666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0148" y="6358708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KGA outperformed all the math equations and benchmark sequences</a:t>
            </a:r>
          </a:p>
        </p:txBody>
      </p:sp>
    </p:spTree>
    <p:extLst>
      <p:ext uri="{BB962C8B-B14F-4D97-AF65-F5344CB8AC3E}">
        <p14:creationId xmlns:p14="http://schemas.microsoft.com/office/powerpoint/2010/main" val="2908637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7613650" cy="6762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does KGA work?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4478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KGA = FNGA + TRGA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0"/>
            <a:ext cx="7366762" cy="4087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279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147" y="361704"/>
            <a:ext cx="8229600" cy="70408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KGA versus YGA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0147" y="1065792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KGA versus YGA in real </a:t>
            </a:r>
            <a:r>
              <a:rPr lang="en-US" sz="2000" b="1" i="1" dirty="0" err="1"/>
              <a:t>ab</a:t>
            </a:r>
            <a:r>
              <a:rPr lang="en-US" sz="2000" b="1" i="1" dirty="0"/>
              <a:t> initio </a:t>
            </a:r>
            <a:r>
              <a:rPr lang="en-US" sz="2000" b="1" dirty="0"/>
              <a:t>Protein Structure Prediction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575000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Figure 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KGA versus YGA, in getting lower energy minimum. PDB ID: 1b72, 49 residues long.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752" y="1465902"/>
            <a:ext cx="5863433" cy="41820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Times New Roman" pitchFamily="18" charset="0"/>
                <a:cs typeface="Times New Roman" pitchFamily="18" charset="0"/>
              </a:rPr>
              <a:t>Ref (YGA):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E.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Faraggi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Y. Yang </a:t>
            </a:r>
            <a:r>
              <a:rPr lang="en-US" sz="1600" i="1" dirty="0">
                <a:latin typeface="Times New Roman" pitchFamily="18" charset="0"/>
                <a:cs typeface="Times New Roman" pitchFamily="18" charset="0"/>
              </a:rPr>
              <a:t>et al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Structure, Cell, Volume 17, Issue 11, 1515-1527, Nov 2009 </a:t>
            </a:r>
          </a:p>
        </p:txBody>
      </p:sp>
    </p:spTree>
    <p:extLst>
      <p:ext uri="{BB962C8B-B14F-4D97-AF65-F5344CB8AC3E}">
        <p14:creationId xmlns:p14="http://schemas.microsoft.com/office/powerpoint/2010/main" val="4108513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9976"/>
            <a:ext cx="6867525" cy="51799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1920" y="6240909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Figure :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KGA versus YGA, in getting lower energy minimum. </a:t>
            </a:r>
          </a:p>
        </p:txBody>
      </p:sp>
      <p:sp>
        <p:nvSpPr>
          <p:cNvPr id="2" name="Rectangle 1"/>
          <p:cNvSpPr/>
          <p:nvPr/>
        </p:nvSpPr>
        <p:spPr>
          <a:xfrm>
            <a:off x="137160" y="467895"/>
            <a:ext cx="309571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PDB ID: 2reb, 60 residues long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215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387" y="304800"/>
            <a:ext cx="8229600" cy="627888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4000" dirty="0"/>
              <a:t>Sampling Diversity based Comparisons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8745" y="5029200"/>
            <a:ext cx="85958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Comparing KGA versus YGA for sampling diversity which is based on generation versus  new structure cluster at least of 2.5 A apart. 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5" y="1691640"/>
            <a:ext cx="3052375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35687" y="371677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(a)</a:t>
            </a:r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04" y="1691640"/>
            <a:ext cx="2887176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351287" y="3745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(b)</a:t>
            </a: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1640"/>
            <a:ext cx="3010976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91400" y="37454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(c)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666" y="4114800"/>
            <a:ext cx="80769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Figure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PDB ID: Length (a) 1b72: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49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(b) 2reb: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60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and (c) 1af7: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72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985" y="5913120"/>
            <a:ext cx="8149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* By the way, the parallel implementation of GA is a relatively easy task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647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28600"/>
            <a:ext cx="8229600" cy="59131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r"/>
            <a:r>
              <a:rPr lang="en-US" sz="4000" dirty="0"/>
              <a:t>… Solution by Searching using EPs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3203"/>
          <a:stretch/>
        </p:blipFill>
        <p:spPr>
          <a:xfrm>
            <a:off x="609600" y="1066800"/>
            <a:ext cx="5590536" cy="45229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930" y="5589716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function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is linear and does not provide any challenge as an optimization task. We use it only to illustrate the ideas behind these three algorithms.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93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0"/>
            <a:ext cx="8291512" cy="68580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3200" dirty="0"/>
              <a:t>Multi-Objective Optimization for Lattice Protein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179684"/>
              </p:ext>
            </p:extLst>
          </p:nvPr>
        </p:nvGraphicFramePr>
        <p:xfrm>
          <a:off x="822325" y="1219200"/>
          <a:ext cx="28956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46040" imgH="203040" progId="Equation.3">
                  <p:embed/>
                </p:oleObj>
              </mc:Choice>
              <mc:Fallback>
                <p:oleObj name="Equation" r:id="rId3" imgW="134604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1219200"/>
                        <a:ext cx="289560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419600" y="12192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where, F= fitness, VF= virtual fitness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20939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20939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0" y="20939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0939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38121" y="1789757"/>
            <a:ext cx="9144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For changing weight of α and β alternatively, we use the following oscillating function,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779838" y="2273300"/>
            <a:ext cx="74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cs typeface="Arial" pitchFamily="34" charset="0"/>
              </a:rPr>
              <a:t>where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236318"/>
              </p:ext>
            </p:extLst>
          </p:nvPr>
        </p:nvGraphicFramePr>
        <p:xfrm>
          <a:off x="4656138" y="2189162"/>
          <a:ext cx="136842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83920" imgH="228600" progId="Equation.3">
                  <p:embed/>
                </p:oleObj>
              </mc:Choice>
              <mc:Fallback>
                <p:oleObj name="Equation" r:id="rId5" imgW="583920" imgH="2286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6138" y="2189162"/>
                        <a:ext cx="1368425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5895975" y="2260600"/>
            <a:ext cx="28813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cs typeface="Arial" pitchFamily="34" charset="0"/>
              </a:rPr>
              <a:t>,  </a:t>
            </a:r>
            <a:r>
              <a:rPr kumimoji="0" lang="en-A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cs typeface="Arial" pitchFamily="34" charset="0"/>
              </a:rPr>
              <a:t>t = number of generation.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468313" y="5530850"/>
            <a:ext cx="3884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The assignment of α and β are as</a:t>
            </a:r>
            <a:r>
              <a:rPr kumimoji="0" lang="en-A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  <a:sym typeface="Wingdings" pitchFamily="2" charset="2"/>
              </a:rPr>
              <a:t></a:t>
            </a:r>
            <a:r>
              <a:rPr kumimoji="0" lang="en-A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0" y="18367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509106"/>
              </p:ext>
            </p:extLst>
          </p:nvPr>
        </p:nvGraphicFramePr>
        <p:xfrm>
          <a:off x="4859338" y="5048250"/>
          <a:ext cx="36718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23800" imgH="888840" progId="Equation.3">
                  <p:embed/>
                </p:oleObj>
              </mc:Choice>
              <mc:Fallback>
                <p:oleObj name="Equation" r:id="rId7" imgW="2323800" imgH="8888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048250"/>
                        <a:ext cx="3671887" cy="1581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0" y="209391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0" y="19605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0" y="21129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4427538" y="5026025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050450"/>
              </p:ext>
            </p:extLst>
          </p:nvPr>
        </p:nvGraphicFramePr>
        <p:xfrm>
          <a:off x="138121" y="2273300"/>
          <a:ext cx="362647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26920" imgH="228600" progId="Equation.3">
                  <p:embed/>
                </p:oleObj>
              </mc:Choice>
              <mc:Fallback>
                <p:oleObj name="Equation" r:id="rId9" imgW="172692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21" y="2273300"/>
                        <a:ext cx="3626477" cy="477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-6350" y="210343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9180" name="Picture 2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1" y="2957905"/>
            <a:ext cx="3779838" cy="221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9"/>
          <p:cNvSpPr>
            <a:spLocks noChangeArrowheads="1"/>
          </p:cNvSpPr>
          <p:nvPr/>
        </p:nvSpPr>
        <p:spPr bwMode="auto">
          <a:xfrm>
            <a:off x="5875337" y="4022408"/>
            <a:ext cx="1368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cs typeface="Arial" pitchFamily="34" charset="0"/>
              </a:rPr>
              <a:t>    = 0.004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1539752"/>
              </p:ext>
            </p:extLst>
          </p:nvPr>
        </p:nvGraphicFramePr>
        <p:xfrm>
          <a:off x="5860732" y="3942239"/>
          <a:ext cx="4476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0440" imgH="228600" progId="Equation.3">
                  <p:embed/>
                </p:oleObj>
              </mc:Choice>
              <mc:Fallback>
                <p:oleObj name="Equation" r:id="rId12" imgW="190440" imgH="22860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0732" y="3942239"/>
                        <a:ext cx="447675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685515"/>
              </p:ext>
            </p:extLst>
          </p:nvPr>
        </p:nvGraphicFramePr>
        <p:xfrm>
          <a:off x="5798186" y="3535840"/>
          <a:ext cx="652144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190440" imgH="190440" progId="Equation.3">
                  <p:embed/>
                </p:oleObj>
              </mc:Choice>
              <mc:Fallback>
                <p:oleObj name="Equation" r:id="rId14" imgW="190440" imgH="19044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8186" y="3535840"/>
                        <a:ext cx="652144" cy="458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Text Box 32"/>
          <p:cNvSpPr txBox="1">
            <a:spLocks noChangeArrowheads="1"/>
          </p:cNvSpPr>
          <p:nvPr/>
        </p:nvSpPr>
        <p:spPr bwMode="auto">
          <a:xfrm>
            <a:off x="4095750" y="3177186"/>
            <a:ext cx="36004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 typical value,  A=30,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auto">
          <a:xfrm>
            <a:off x="6091237" y="3598548"/>
            <a:ext cx="1152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= 0.05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586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lum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3" t="31950" r="42603" b="43007"/>
          <a:stretch>
            <a:fillRect/>
          </a:stretch>
        </p:blipFill>
        <p:spPr bwMode="auto">
          <a:xfrm>
            <a:off x="519113" y="1844675"/>
            <a:ext cx="2447925" cy="123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4">
            <a:lum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8" t="34576" r="19795" b="31999"/>
          <a:stretch>
            <a:fillRect/>
          </a:stretch>
        </p:blipFill>
        <p:spPr bwMode="auto">
          <a:xfrm>
            <a:off x="3182938" y="1771650"/>
            <a:ext cx="1728787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5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2" t="31679" r="61169" b="43681"/>
          <a:stretch>
            <a:fillRect/>
          </a:stretch>
        </p:blipFill>
        <p:spPr bwMode="auto">
          <a:xfrm>
            <a:off x="5199063" y="1700213"/>
            <a:ext cx="1584325" cy="158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6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07" t="41605" r="18756" b="30608"/>
          <a:stretch>
            <a:fillRect/>
          </a:stretch>
        </p:blipFill>
        <p:spPr bwMode="auto">
          <a:xfrm>
            <a:off x="519113" y="4508500"/>
            <a:ext cx="2376487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7">
            <a:lum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2" t="61107" r="43332" b="20186"/>
          <a:stretch>
            <a:fillRect/>
          </a:stretch>
        </p:blipFill>
        <p:spPr bwMode="auto">
          <a:xfrm>
            <a:off x="3182938" y="4579938"/>
            <a:ext cx="1439862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8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2" t="33269" r="18752" b="30608"/>
          <a:stretch>
            <a:fillRect/>
          </a:stretch>
        </p:blipFill>
        <p:spPr bwMode="auto">
          <a:xfrm>
            <a:off x="5199063" y="4508500"/>
            <a:ext cx="1584325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128963" y="3481388"/>
            <a:ext cx="11699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128963" y="3481388"/>
            <a:ext cx="8556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3128963" y="3481388"/>
            <a:ext cx="8604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3128963" y="3481388"/>
            <a:ext cx="116998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128963" y="3481388"/>
            <a:ext cx="85566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3128963" y="3481388"/>
            <a:ext cx="8604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0190" name="Group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567694"/>
              </p:ext>
            </p:extLst>
          </p:nvPr>
        </p:nvGraphicFramePr>
        <p:xfrm>
          <a:off x="395288" y="1295400"/>
          <a:ext cx="6624637" cy="4826001"/>
        </p:xfrm>
        <a:graphic>
          <a:graphicData uri="http://schemas.openxmlformats.org/drawingml/2006/table">
            <a:tbl>
              <a:tblPr/>
              <a:tblGrid>
                <a:gridCol w="2684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5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48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cs typeface="Arial" pitchFamily="34" charset="0"/>
                        </a:rPr>
                        <a:t>Generation/TF/F =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cs typeface="Arial" pitchFamily="34" charset="0"/>
                        </a:rPr>
                        <a:t>                  1/-23/-15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cs typeface="Arial" pitchFamily="34" charset="0"/>
                        </a:rPr>
                        <a:t>16/-33/-20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cs typeface="Arial" pitchFamily="34" charset="0"/>
                        </a:rPr>
                        <a:t>554/-49/-33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1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cs typeface="Arial" pitchFamily="34" charset="0"/>
                        </a:rPr>
                        <a:t>586/-404/-26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cs typeface="Arial" pitchFamily="34" charset="0"/>
                        </a:rPr>
                        <a:t>3249/-54/-38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AU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" charset="0"/>
                          <a:cs typeface="Arial" pitchFamily="34" charset="0"/>
                        </a:rPr>
                        <a:t>5551 / -500/-32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0204" name="Picture 28"/>
          <p:cNvPicPr>
            <a:picLocks noChangeAspect="1" noChangeArrowheads="1"/>
          </p:cNvPicPr>
          <p:nvPr/>
        </p:nvPicPr>
        <p:blipFill>
          <a:blip r:embed="rId9">
            <a:lum contras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87" t="47302" r="43678" b="27699"/>
          <a:stretch>
            <a:fillRect/>
          </a:stretch>
        </p:blipFill>
        <p:spPr bwMode="auto">
          <a:xfrm>
            <a:off x="7380288" y="4235450"/>
            <a:ext cx="151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9"/>
          <p:cNvSpPr txBox="1">
            <a:spLocks noChangeArrowheads="1"/>
          </p:cNvSpPr>
          <p:nvPr/>
        </p:nvSpPr>
        <p:spPr bwMode="auto">
          <a:xfrm>
            <a:off x="7308850" y="3803650"/>
            <a:ext cx="1584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400" b="1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Final Output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Line 30"/>
          <p:cNvSpPr>
            <a:spLocks noChangeShapeType="1"/>
          </p:cNvSpPr>
          <p:nvPr/>
        </p:nvSpPr>
        <p:spPr bwMode="auto">
          <a:xfrm>
            <a:off x="6761163" y="5140325"/>
            <a:ext cx="6477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 Box 31"/>
          <p:cNvSpPr txBox="1">
            <a:spLocks noChangeArrowheads="1"/>
          </p:cNvSpPr>
          <p:nvPr/>
        </p:nvSpPr>
        <p:spPr bwMode="auto">
          <a:xfrm>
            <a:off x="7235825" y="5819775"/>
            <a:ext cx="1657350" cy="527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Generation / F= 5646 / -42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 Box 32"/>
          <p:cNvSpPr txBox="1">
            <a:spLocks noChangeArrowheads="1"/>
          </p:cNvSpPr>
          <p:nvPr/>
        </p:nvSpPr>
        <p:spPr bwMode="auto">
          <a:xfrm>
            <a:off x="1042988" y="3384550"/>
            <a:ext cx="17287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>
                <a:ln>
                  <a:noFill/>
                </a:ln>
                <a:solidFill>
                  <a:srgbClr val="669900"/>
                </a:solidFill>
                <a:effectLst/>
                <a:latin typeface="Arial" pitchFamily="34" charset="0"/>
                <a:cs typeface="Arial" pitchFamily="34" charset="0"/>
              </a:rPr>
              <a:t>Initial random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5867400" y="4608513"/>
            <a:ext cx="7921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pitchFamily="34" charset="0"/>
                <a:cs typeface="Arial" pitchFamily="34" charset="0"/>
                <a:sym typeface="Symbol" pitchFamily="18" charset="2"/>
              </a:rPr>
              <a:t></a:t>
            </a: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pitchFamily="34" charset="0"/>
                <a:cs typeface="Arial" pitchFamily="34" charset="0"/>
              </a:rPr>
              <a:t> &lt; </a:t>
            </a: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pitchFamily="34" charset="0"/>
                <a:cs typeface="Arial" pitchFamily="34" charset="0"/>
                <a:sym typeface="Symbol" pitchFamily="18" charset="2"/>
              </a:rPr>
              <a:t>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 Box 34"/>
          <p:cNvSpPr txBox="1">
            <a:spLocks noChangeArrowheads="1"/>
          </p:cNvSpPr>
          <p:nvPr/>
        </p:nvSpPr>
        <p:spPr bwMode="auto">
          <a:xfrm>
            <a:off x="3635375" y="3529013"/>
            <a:ext cx="7921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  <a:sym typeface="Symbol" pitchFamily="18" charset="2"/>
              </a:rPr>
              <a:t></a:t>
            </a: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rPr>
              <a:t> &gt; </a:t>
            </a: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  <a:sym typeface="Symbol" pitchFamily="18" charset="2"/>
              </a:rPr>
              <a:t>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 Box 35"/>
          <p:cNvSpPr txBox="1">
            <a:spLocks noChangeArrowheads="1"/>
          </p:cNvSpPr>
          <p:nvPr/>
        </p:nvSpPr>
        <p:spPr bwMode="auto">
          <a:xfrm>
            <a:off x="5580063" y="3529013"/>
            <a:ext cx="7921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  <a:sym typeface="Symbol" pitchFamily="18" charset="2"/>
              </a:rPr>
              <a:t></a:t>
            </a: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rPr>
              <a:t> &gt; </a:t>
            </a: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  <a:sym typeface="Symbol" pitchFamily="18" charset="2"/>
              </a:rPr>
              <a:t>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36"/>
          <p:cNvSpPr txBox="1">
            <a:spLocks noChangeArrowheads="1"/>
          </p:cNvSpPr>
          <p:nvPr/>
        </p:nvSpPr>
        <p:spPr bwMode="auto">
          <a:xfrm>
            <a:off x="1042988" y="5616575"/>
            <a:ext cx="792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pitchFamily="34" charset="0"/>
                <a:cs typeface="Arial" pitchFamily="34" charset="0"/>
                <a:sym typeface="Symbol" pitchFamily="18" charset="2"/>
              </a:rPr>
              <a:t></a:t>
            </a: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pitchFamily="34" charset="0"/>
                <a:cs typeface="Arial" pitchFamily="34" charset="0"/>
              </a:rPr>
              <a:t> &lt; </a:t>
            </a: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FF3300"/>
                </a:solidFill>
                <a:effectLst/>
                <a:latin typeface="Arial" pitchFamily="34" charset="0"/>
                <a:cs typeface="Arial" pitchFamily="34" charset="0"/>
                <a:sym typeface="Symbol" pitchFamily="18" charset="2"/>
              </a:rPr>
              <a:t>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 Box 37"/>
          <p:cNvSpPr txBox="1">
            <a:spLocks noChangeArrowheads="1"/>
          </p:cNvSpPr>
          <p:nvPr/>
        </p:nvSpPr>
        <p:spPr bwMode="auto">
          <a:xfrm>
            <a:off x="3132138" y="4537075"/>
            <a:ext cx="792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  <a:sym typeface="Symbol" pitchFamily="18" charset="2"/>
              </a:rPr>
              <a:t></a:t>
            </a: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</a:rPr>
              <a:t> &gt; </a:t>
            </a:r>
            <a:r>
              <a:rPr kumimoji="0" lang="en-AU" sz="1800" b="1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cs typeface="Arial" pitchFamily="34" charset="0"/>
                <a:sym typeface="Symbol" pitchFamily="18" charset="2"/>
              </a:rPr>
              <a:t></a:t>
            </a: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395288" y="0"/>
            <a:ext cx="8291512" cy="68580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3200" dirty="0"/>
              <a:t>Multi-Objective Optimization for Lattice Protein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95600" y="6346825"/>
            <a:ext cx="230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 x ---------</a:t>
            </a:r>
          </a:p>
        </p:txBody>
      </p:sp>
    </p:spTree>
    <p:extLst>
      <p:ext uri="{BB962C8B-B14F-4D97-AF65-F5344CB8AC3E}">
        <p14:creationId xmlns:p14="http://schemas.microsoft.com/office/powerpoint/2010/main" val="267067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28600"/>
            <a:ext cx="8229600" cy="59131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r"/>
            <a:r>
              <a:rPr lang="en-US" sz="4000" dirty="0"/>
              <a:t>… Solution by Searching using EPs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76" y="912464"/>
            <a:ext cx="8973224" cy="23254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6816" y="3330512"/>
            <a:ext cx="8534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Hillclimbing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 Algorithm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One version of a simple (iterated)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hillclimbing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algorithm (MAX iterations) is given in next (see Figure) (steepest ascent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hillclimbing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41" y="4407552"/>
            <a:ext cx="8715359" cy="11531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53" y="5610282"/>
            <a:ext cx="8191963" cy="9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7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28600"/>
            <a:ext cx="8229600" cy="59131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r"/>
            <a:r>
              <a:rPr lang="en-US" sz="4000" dirty="0"/>
              <a:t>… Solution by Searching using EPs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6324600"/>
            <a:ext cx="3621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Fig. :  A simple (iterated)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hillclimber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9C341-5949-45EE-B300-D0188323A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12" y="819150"/>
            <a:ext cx="56673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2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28600"/>
            <a:ext cx="8229600" cy="59131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r"/>
            <a:r>
              <a:rPr lang="en-US" sz="4000" dirty="0"/>
              <a:t>… Solution by Searching using EPs </a:t>
            </a:r>
          </a:p>
        </p:txBody>
      </p:sp>
      <p:sp>
        <p:nvSpPr>
          <p:cNvPr id="3" name="Rectangle 2"/>
          <p:cNvSpPr/>
          <p:nvPr/>
        </p:nvSpPr>
        <p:spPr>
          <a:xfrm>
            <a:off x="26772" y="914400"/>
            <a:ext cx="8888627" cy="562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interesting to note that the success or failure of the single iteration of the above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hillclimber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algorithm (i.e., return of the global or local optimum) is determined by the starting string (randomly selected). 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is clear that 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 starting string has thirteen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 less, the algorithm will always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terminate in the local optimum (failure). The reason is that a string with thirteen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returns a value 7 of the objective function, and any single-step improvement towards the global optimum, i.e., increase the number of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fourteen, decreases the value of the objective function to 4. </a:t>
            </a: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the other hand, any decrease of the number of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would increase the value of the function: a string with twelve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yields a value of 18, a string with eleven 1s yields a value of 29, etc. This would push the search in the “wrong” direction, towards the local maximum.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</a:rPr>
              <a:t>For problems with many local optima, the chances of hitting the global optimum (in a single iteration) are slim.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398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012"/>
            <a:ext cx="8229600" cy="591312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r"/>
            <a:r>
              <a:rPr lang="en-US" sz="4000" dirty="0"/>
              <a:t>… Solution by Searching using EPs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6324"/>
            <a:ext cx="89154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</a:rPr>
              <a:t>Simulated Annealing (SA)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 is a probabilistic </a:t>
            </a:r>
            <a:r>
              <a:rPr lang="en-US" dirty="0" err="1"/>
              <a:t>metaheuristic</a:t>
            </a:r>
            <a:r>
              <a:rPr lang="en-US" dirty="0"/>
              <a:t> for the </a:t>
            </a:r>
            <a:r>
              <a:rPr lang="en-US" b="1" i="1" dirty="0"/>
              <a:t>global</a:t>
            </a:r>
            <a:r>
              <a:rPr lang="en-US" dirty="0"/>
              <a:t> optimization problem of locating a good approximation to the global optimum of a given function in a large search space.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" y="6488668"/>
            <a:ext cx="25040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Fig. 3: Simulated Annealing</a:t>
            </a:r>
            <a:endParaRPr lang="en-US" sz="1600" dirty="0"/>
          </a:p>
        </p:txBody>
      </p:sp>
      <p:sp>
        <p:nvSpPr>
          <p:cNvPr id="7" name="Rectangle 6"/>
          <p:cNvSpPr/>
          <p:nvPr/>
        </p:nvSpPr>
        <p:spPr>
          <a:xfrm>
            <a:off x="5399903" y="2051173"/>
            <a:ext cx="3505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key difference in SA is, it can accept relatively much worse solution depending on relatively higher temperature T of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temperature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is lowered in steps 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) &lt; T for all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). The algorithm terminates for some small value of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: the (stop-criterion) checks whether the system is ‘frozen’, i.e., virtually no changes are accepted anymore.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BFE4-A192-465F-A4E0-21DA3A200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576236"/>
            <a:ext cx="51816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26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7677</TotalTime>
  <Words>3271</Words>
  <Application>Microsoft Office PowerPoint</Application>
  <PresentationFormat>On-screen Show (4:3)</PresentationFormat>
  <Paragraphs>358</Paragraphs>
  <Slides>51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Cambria Math</vt:lpstr>
      <vt:lpstr>Constantia</vt:lpstr>
      <vt:lpstr>Times</vt:lpstr>
      <vt:lpstr>Times New Roman</vt:lpstr>
      <vt:lpstr>Wingdings</vt:lpstr>
      <vt:lpstr>Wingdings 2</vt:lpstr>
      <vt:lpstr>Flow</vt:lpstr>
      <vt:lpstr>Equation</vt:lpstr>
      <vt:lpstr>Visio</vt:lpstr>
      <vt:lpstr>Chapter 01: Evolution Programs  for  Sampling, Optimization and Searching</vt:lpstr>
      <vt:lpstr>Evolution Programs</vt:lpstr>
      <vt:lpstr>… General structure of EP</vt:lpstr>
      <vt:lpstr>… Solution by Searching using EPs </vt:lpstr>
      <vt:lpstr>… Solution by Searching using EPs </vt:lpstr>
      <vt:lpstr>… Solution by Searching using EPs </vt:lpstr>
      <vt:lpstr>… Solution by Searching using EPs </vt:lpstr>
      <vt:lpstr>… Solution by Searching using EPs </vt:lpstr>
      <vt:lpstr>… Solution by Searching using EPs </vt:lpstr>
      <vt:lpstr>… Solution by Searching using EPs </vt:lpstr>
      <vt:lpstr>… Solution by Searching using EPs </vt:lpstr>
      <vt:lpstr>Genetic Algorithm (Basic) </vt:lpstr>
      <vt:lpstr>PowerPoint Presentation</vt:lpstr>
      <vt:lpstr>Some Math Functions and their 3D Plots to find Max/Min point</vt:lpstr>
      <vt:lpstr>…Some Math Functions and their 3D Plots</vt:lpstr>
      <vt:lpstr>Schematic Representation of Protein Free-Energy Landscape </vt:lpstr>
      <vt:lpstr>Some of the Latest Heuristic Algorithms  </vt:lpstr>
      <vt:lpstr>Simplified PSP Challenge</vt:lpstr>
      <vt:lpstr>PowerPoint Presentation</vt:lpstr>
      <vt:lpstr>PowerPoint Presentation</vt:lpstr>
      <vt:lpstr>Outline of the presentation for GA</vt:lpstr>
      <vt:lpstr>Schema and Schema Theorem</vt:lpstr>
      <vt:lpstr>… Schema and Schema Theorem</vt:lpstr>
      <vt:lpstr>PowerPoint Presentation</vt:lpstr>
      <vt:lpstr>PowerPoint Presentation</vt:lpstr>
      <vt:lpstr>… Schema and Schema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and Results </vt:lpstr>
      <vt:lpstr>Continue…Simulation and Results </vt:lpstr>
      <vt:lpstr>Continue…Simulation and Results </vt:lpstr>
      <vt:lpstr>PowerPoint Presentation</vt:lpstr>
      <vt:lpstr>PowerPoint Presentation</vt:lpstr>
      <vt:lpstr>Resampling using TRGA: Test1 </vt:lpstr>
      <vt:lpstr>Resampling using TRGA: Test2</vt:lpstr>
      <vt:lpstr>Outline of the Developed Genetic Algorithm</vt:lpstr>
      <vt:lpstr>Associated memory based fast converging GA</vt:lpstr>
      <vt:lpstr>PowerPoint Presentation</vt:lpstr>
      <vt:lpstr>Development of KGA </vt:lpstr>
      <vt:lpstr>How does KGA work?</vt:lpstr>
      <vt:lpstr>KGA versus YGA</vt:lpstr>
      <vt:lpstr>PowerPoint Presentation</vt:lpstr>
      <vt:lpstr>Sampling Diversity based Comparisons</vt:lpstr>
      <vt:lpstr>Multi-Objective Optimization for Lattice Protein</vt:lpstr>
      <vt:lpstr>Multi-Objective Optimization for Lattice Protein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tamjid</dc:creator>
  <cp:lastModifiedBy>Md Tamjidul Hoque</cp:lastModifiedBy>
  <cp:revision>881</cp:revision>
  <cp:lastPrinted>2019-08-23T14:46:59Z</cp:lastPrinted>
  <dcterms:created xsi:type="dcterms:W3CDTF">2006-08-16T00:00:00Z</dcterms:created>
  <dcterms:modified xsi:type="dcterms:W3CDTF">2023-02-03T17:04:24Z</dcterms:modified>
</cp:coreProperties>
</file>